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314" r:id="rId3"/>
    <p:sldId id="347" r:id="rId4"/>
    <p:sldId id="318" r:id="rId5"/>
    <p:sldId id="346" r:id="rId6"/>
    <p:sldId id="335" r:id="rId7"/>
    <p:sldId id="351" r:id="rId8"/>
    <p:sldId id="350" r:id="rId9"/>
    <p:sldId id="349" r:id="rId10"/>
    <p:sldId id="348" r:id="rId11"/>
    <p:sldId id="336" r:id="rId12"/>
    <p:sldId id="356" r:id="rId13"/>
    <p:sldId id="358" r:id="rId14"/>
    <p:sldId id="352" r:id="rId15"/>
    <p:sldId id="354" r:id="rId16"/>
    <p:sldId id="353" r:id="rId17"/>
    <p:sldId id="361" r:id="rId18"/>
    <p:sldId id="362" r:id="rId19"/>
    <p:sldId id="363" r:id="rId20"/>
    <p:sldId id="340" r:id="rId21"/>
    <p:sldId id="337" r:id="rId22"/>
    <p:sldId id="341" r:id="rId23"/>
    <p:sldId id="342" r:id="rId24"/>
    <p:sldId id="343" r:id="rId25"/>
    <p:sldId id="344" r:id="rId26"/>
    <p:sldId id="345" r:id="rId27"/>
    <p:sldId id="35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A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82"/>
  </p:normalViewPr>
  <p:slideViewPr>
    <p:cSldViewPr snapToGrid="0" snapToObjects="1">
      <p:cViewPr>
        <p:scale>
          <a:sx n="62" d="100"/>
          <a:sy n="62" d="100"/>
        </p:scale>
        <p:origin x="-2314" y="-6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4DE56-DAA2-9444-B42F-9CD332EE356B}" type="datetimeFigureOut">
              <a:rPr lang="en-US" smtClean="0"/>
              <a:t>9/7/2017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BE6BC-C7A6-E749-B011-F0121D5D2FA1}" type="slidenum">
              <a:rPr lang="en-US" smtClean="0"/>
              <a:t>‹#›</a:t>
            </a:fld>
            <a:endParaRPr lang="en-US"/>
          </a:p>
        </p:txBody>
      </p:sp>
    </p:spTree>
    <p:extLst>
      <p:ext uri="{BB962C8B-B14F-4D97-AF65-F5344CB8AC3E}">
        <p14:creationId xmlns:p14="http://schemas.microsoft.com/office/powerpoint/2010/main" val="80506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BE6BC-C7A6-E749-B011-F0121D5D2FA1}" type="slidenum">
              <a:rPr lang="en-US" smtClean="0"/>
              <a:t>1</a:t>
            </a:fld>
            <a:endParaRPr lang="en-US"/>
          </a:p>
        </p:txBody>
      </p:sp>
    </p:spTree>
    <p:extLst>
      <p:ext uri="{BB962C8B-B14F-4D97-AF65-F5344CB8AC3E}">
        <p14:creationId xmlns:p14="http://schemas.microsoft.com/office/powerpoint/2010/main" val="187853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baseline="0" dirty="0" smtClean="0"/>
              <a:t>- Developed (pink and red) from NYC to CRV. Springfield, Worcest</a:t>
            </a:r>
            <a:r>
              <a:rPr lang="en-US" b="1" dirty="0" smtClean="0"/>
              <a:t>er, Boston</a:t>
            </a:r>
          </a:p>
          <a:p>
            <a:endParaRPr lang="en-US" b="1" baseline="0" dirty="0" smtClean="0"/>
          </a:p>
          <a:p>
            <a:r>
              <a:rPr lang="en-US" b="1" dirty="0" smtClean="0"/>
              <a:t>- Much forest in northern parts, in much of southern New Eng forest is perforated by development closer to cities</a:t>
            </a:r>
          </a:p>
          <a:p>
            <a:endParaRPr lang="en-US" b="1" baseline="0" dirty="0" smtClean="0"/>
          </a:p>
          <a:p>
            <a:r>
              <a:rPr lang="en-US" b="1" dirty="0" smtClean="0"/>
              <a:t>- MassConn development</a:t>
            </a:r>
          </a:p>
          <a:p>
            <a:endParaRPr lang="en-US" b="1" dirty="0" smtClean="0"/>
          </a:p>
          <a:p>
            <a:r>
              <a:rPr lang="en-US" b="1" dirty="0" smtClean="0"/>
              <a:t>- MassConn land cover amounts:</a:t>
            </a:r>
            <a:endParaRPr lang="en-US" b="1" baseline="0" dirty="0" smtClean="0"/>
          </a:p>
        </p:txBody>
      </p:sp>
      <p:sp>
        <p:nvSpPr>
          <p:cNvPr id="4" name="Slide Number Placeholder 3"/>
          <p:cNvSpPr>
            <a:spLocks noGrp="1"/>
          </p:cNvSpPr>
          <p:nvPr>
            <p:ph type="sldNum" sz="quarter" idx="10"/>
          </p:nvPr>
        </p:nvSpPr>
        <p:spPr/>
        <p:txBody>
          <a:bodyPr/>
          <a:lstStyle/>
          <a:p>
            <a:fld id="{2E037639-0128-4491-8818-BE4149B5A35E}" type="slidenum">
              <a:rPr lang="en-US" smtClean="0"/>
              <a:pPr/>
              <a:t>17</a:t>
            </a:fld>
            <a:endParaRPr lang="en-US"/>
          </a:p>
        </p:txBody>
      </p:sp>
    </p:spTree>
    <p:extLst>
      <p:ext uri="{BB962C8B-B14F-4D97-AF65-F5344CB8AC3E}">
        <p14:creationId xmlns:p14="http://schemas.microsoft.com/office/powerpoint/2010/main" val="360713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E037639-0128-4491-8818-BE4149B5A35E}" type="slidenum">
              <a:rPr lang="en-US" smtClean="0"/>
              <a:pPr/>
              <a:t>18</a:t>
            </a:fld>
            <a:endParaRPr lang="en-US"/>
          </a:p>
        </p:txBody>
      </p:sp>
    </p:spTree>
    <p:extLst>
      <p:ext uri="{BB962C8B-B14F-4D97-AF65-F5344CB8AC3E}">
        <p14:creationId xmlns:p14="http://schemas.microsoft.com/office/powerpoint/2010/main" val="375553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sz="3400" b="1">
                <a:solidFill>
                  <a:schemeClr val="tx1"/>
                </a:solidFill>
                <a:latin typeface="Arial" charset="0"/>
              </a:defRPr>
            </a:lvl1pPr>
            <a:lvl2pPr marL="742950" indent="-285750" eaLnBrk="0" hangingPunct="0">
              <a:defRPr sz="3400" b="1">
                <a:solidFill>
                  <a:schemeClr val="tx1"/>
                </a:solidFill>
                <a:latin typeface="Arial" charset="0"/>
              </a:defRPr>
            </a:lvl2pPr>
            <a:lvl3pPr marL="1143000" indent="-228600" eaLnBrk="0" hangingPunct="0">
              <a:defRPr sz="3400" b="1">
                <a:solidFill>
                  <a:schemeClr val="tx1"/>
                </a:solidFill>
                <a:latin typeface="Arial" charset="0"/>
              </a:defRPr>
            </a:lvl3pPr>
            <a:lvl4pPr marL="1600200" indent="-228600" eaLnBrk="0" hangingPunct="0">
              <a:defRPr sz="3400" b="1">
                <a:solidFill>
                  <a:schemeClr val="tx1"/>
                </a:solidFill>
                <a:latin typeface="Arial" charset="0"/>
              </a:defRPr>
            </a:lvl4pPr>
            <a:lvl5pPr marL="2057400" indent="-228600" eaLnBrk="0" hangingPunct="0">
              <a:defRPr sz="3400" b="1">
                <a:solidFill>
                  <a:schemeClr val="tx1"/>
                </a:solidFill>
                <a:latin typeface="Arial" charset="0"/>
              </a:defRPr>
            </a:lvl5pPr>
            <a:lvl6pPr marL="2514600" indent="-228600" eaLnBrk="0" fontAlgn="base" hangingPunct="0">
              <a:spcBef>
                <a:spcPct val="0"/>
              </a:spcBef>
              <a:spcAft>
                <a:spcPct val="0"/>
              </a:spcAft>
              <a:defRPr sz="3400" b="1">
                <a:solidFill>
                  <a:schemeClr val="tx1"/>
                </a:solidFill>
                <a:latin typeface="Arial" charset="0"/>
              </a:defRPr>
            </a:lvl6pPr>
            <a:lvl7pPr marL="2971800" indent="-228600" eaLnBrk="0" fontAlgn="base" hangingPunct="0">
              <a:spcBef>
                <a:spcPct val="0"/>
              </a:spcBef>
              <a:spcAft>
                <a:spcPct val="0"/>
              </a:spcAft>
              <a:defRPr sz="3400" b="1">
                <a:solidFill>
                  <a:schemeClr val="tx1"/>
                </a:solidFill>
                <a:latin typeface="Arial" charset="0"/>
              </a:defRPr>
            </a:lvl7pPr>
            <a:lvl8pPr marL="3429000" indent="-228600" eaLnBrk="0" fontAlgn="base" hangingPunct="0">
              <a:spcBef>
                <a:spcPct val="0"/>
              </a:spcBef>
              <a:spcAft>
                <a:spcPct val="0"/>
              </a:spcAft>
              <a:defRPr sz="3400" b="1">
                <a:solidFill>
                  <a:schemeClr val="tx1"/>
                </a:solidFill>
                <a:latin typeface="Arial" charset="0"/>
              </a:defRPr>
            </a:lvl8pPr>
            <a:lvl9pPr marL="3886200" indent="-228600" eaLnBrk="0" fontAlgn="base" hangingPunct="0">
              <a:spcBef>
                <a:spcPct val="0"/>
              </a:spcBef>
              <a:spcAft>
                <a:spcPct val="0"/>
              </a:spcAft>
              <a:defRPr sz="3400" b="1">
                <a:solidFill>
                  <a:schemeClr val="tx1"/>
                </a:solidFill>
                <a:latin typeface="Arial" charset="0"/>
              </a:defRPr>
            </a:lvl9pPr>
          </a:lstStyle>
          <a:p>
            <a:pPr eaLnBrk="1" hangingPunct="1"/>
            <a:fld id="{A17662E9-7491-46CF-9778-47711D890291}" type="slidenum">
              <a:rPr lang="en-US" sz="1200" b="0" smtClean="0"/>
              <a:pPr eaLnBrk="1" hangingPunct="1"/>
              <a:t>19</a:t>
            </a:fld>
            <a:endParaRPr lang="en-US" sz="1200" b="0"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89451"/>
            <a:ext cx="7772400" cy="2387600"/>
          </a:xfrm>
        </p:spPr>
        <p:txBody>
          <a:bodyPr anchor="b">
            <a:normAutofit/>
          </a:bodyPr>
          <a:lstStyle>
            <a:lvl1pPr algn="l">
              <a:defRPr sz="6000" baseline="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85800" y="3602038"/>
            <a:ext cx="7772400" cy="165576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FBCA97C-7840-4901-9D75-477E85339BC4}" type="datetime1">
              <a:rPr lang="en-US" smtClean="0"/>
              <a:t>9/7/2017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5C2ED-DEDD-2C4A-AF1F-B13F915B28BA}" type="slidenum">
              <a:rPr lang="en-US" smtClean="0"/>
              <a:t>‹#›</a:t>
            </a:fld>
            <a:endParaRPr lang="en-US" dirty="0"/>
          </a:p>
        </p:txBody>
      </p:sp>
      <p:cxnSp>
        <p:nvCxnSpPr>
          <p:cNvPr id="8" name="Straight Connector 7"/>
          <p:cNvCxnSpPr/>
          <p:nvPr userDrawn="1"/>
        </p:nvCxnSpPr>
        <p:spPr>
          <a:xfrm>
            <a:off x="775252" y="3522526"/>
            <a:ext cx="758024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62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86E9DB-E4E1-4476-A1D6-DDD9BC4C2688}" type="datetime1">
              <a:rPr lang="en-US" smtClean="0"/>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a:t>
            </a:fld>
            <a:endParaRPr lang="en-US"/>
          </a:p>
        </p:txBody>
      </p:sp>
      <p:cxnSp>
        <p:nvCxnSpPr>
          <p:cNvPr id="6" name="Straight Connector 5"/>
          <p:cNvCxnSpPr/>
          <p:nvPr userDrawn="1"/>
        </p:nvCxnSpPr>
        <p:spPr>
          <a:xfrm>
            <a:off x="728871" y="1690689"/>
            <a:ext cx="758024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66199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9A6E8-07C3-4AAF-92D4-0E2CE09853EF}" type="datetime1">
              <a:rPr lang="en-US" smtClean="0"/>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65C2ED-DEDD-2C4A-AF1F-B13F915B28BA}" type="slidenum">
              <a:rPr lang="en-US" smtClean="0"/>
              <a:t>‹#›</a:t>
            </a:fld>
            <a:endParaRPr lang="en-US"/>
          </a:p>
        </p:txBody>
      </p:sp>
    </p:spTree>
    <p:extLst>
      <p:ext uri="{BB962C8B-B14F-4D97-AF65-F5344CB8AC3E}">
        <p14:creationId xmlns:p14="http://schemas.microsoft.com/office/powerpoint/2010/main" val="208883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325216"/>
            <a:ext cx="4629150" cy="4535835"/>
          </a:xfrm>
          <a:no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29C6A-A2EA-4307-B56C-B1652DC9086A}" type="datetime1">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5C2ED-DEDD-2C4A-AF1F-B13F915B28BA}" type="slidenum">
              <a:rPr lang="en-US" smtClean="0"/>
              <a:t>‹#›</a:t>
            </a:fld>
            <a:endParaRPr lang="en-US"/>
          </a:p>
        </p:txBody>
      </p:sp>
      <p:cxnSp>
        <p:nvCxnSpPr>
          <p:cNvPr id="8" name="Straight Connector 7"/>
          <p:cNvCxnSpPr/>
          <p:nvPr userDrawn="1"/>
        </p:nvCxnSpPr>
        <p:spPr>
          <a:xfrm>
            <a:off x="715617" y="2057400"/>
            <a:ext cx="2758936" cy="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90705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76F8D-EF1B-4291-9F2B-27F348823331}" type="datetime1">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5C2ED-DEDD-2C4A-AF1F-B13F915B28BA}" type="slidenum">
              <a:rPr lang="en-US" smtClean="0"/>
              <a:t>‹#›</a:t>
            </a:fld>
            <a:endParaRPr lang="en-US"/>
          </a:p>
        </p:txBody>
      </p:sp>
    </p:spTree>
    <p:extLst>
      <p:ext uri="{BB962C8B-B14F-4D97-AF65-F5344CB8AC3E}">
        <p14:creationId xmlns:p14="http://schemas.microsoft.com/office/powerpoint/2010/main" val="97506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15826"/>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623888" y="3734698"/>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CA4AF3E-1334-48E1-8201-D54E1ABD33B1}" type="datetime1">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5C2ED-DEDD-2C4A-AF1F-B13F915B28BA}" type="slidenum">
              <a:rPr lang="en-US" smtClean="0"/>
              <a:t>‹#›</a:t>
            </a:fld>
            <a:endParaRPr lang="en-US"/>
          </a:p>
        </p:txBody>
      </p:sp>
      <p:cxnSp>
        <p:nvCxnSpPr>
          <p:cNvPr id="8" name="Straight Connector 7"/>
          <p:cNvCxnSpPr/>
          <p:nvPr userDrawn="1"/>
        </p:nvCxnSpPr>
        <p:spPr>
          <a:xfrm>
            <a:off x="702366" y="3681550"/>
            <a:ext cx="758024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65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1DCF7C-868E-4784-AF02-CA597DA6EBC1}" type="datetime1">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5C2ED-DEDD-2C4A-AF1F-B13F915B28BA}" type="slidenum">
              <a:rPr lang="en-US" smtClean="0"/>
              <a:t>‹#›</a:t>
            </a:fld>
            <a:endParaRPr lang="en-US"/>
          </a:p>
        </p:txBody>
      </p:sp>
      <p:cxnSp>
        <p:nvCxnSpPr>
          <p:cNvPr id="11" name="Straight Connector 10"/>
          <p:cNvCxnSpPr/>
          <p:nvPr userDrawn="1"/>
        </p:nvCxnSpPr>
        <p:spPr>
          <a:xfrm flipV="1">
            <a:off x="702365" y="1690689"/>
            <a:ext cx="7726018" cy="4074"/>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20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60C201-4228-4144-89E9-CD0455297FE5}" type="datetime1">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5C2ED-DEDD-2C4A-AF1F-B13F915B28BA}" type="slidenum">
              <a:rPr lang="en-US" smtClean="0"/>
              <a:t>‹#›</a:t>
            </a:fld>
            <a:endParaRPr lang="en-US"/>
          </a:p>
        </p:txBody>
      </p:sp>
      <p:cxnSp>
        <p:nvCxnSpPr>
          <p:cNvPr id="11" name="Straight Connector 10"/>
          <p:cNvCxnSpPr/>
          <p:nvPr userDrawn="1"/>
        </p:nvCxnSpPr>
        <p:spPr>
          <a:xfrm flipV="1">
            <a:off x="702365" y="1690689"/>
            <a:ext cx="7726018" cy="4074"/>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94728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5D590F-B57F-4899-AC2C-54D2113EB2C3}" type="datetime1">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5C2ED-DEDD-2C4A-AF1F-B13F915B28BA}" type="slidenum">
              <a:rPr lang="en-US" smtClean="0"/>
              <a:t>‹#›</a:t>
            </a:fld>
            <a:endParaRPr lang="en-US"/>
          </a:p>
        </p:txBody>
      </p:sp>
    </p:spTree>
    <p:extLst>
      <p:ext uri="{BB962C8B-B14F-4D97-AF65-F5344CB8AC3E}">
        <p14:creationId xmlns:p14="http://schemas.microsoft.com/office/powerpoint/2010/main" val="208610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3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063BFD-537F-4B8D-8427-19CDC48692ED}" type="datetime1">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5C2ED-DEDD-2C4A-AF1F-B13F915B28BA}" type="slidenum">
              <a:rPr lang="en-US" smtClean="0"/>
              <a:t>‹#›</a:t>
            </a:fld>
            <a:endParaRPr lang="en-US"/>
          </a:p>
        </p:txBody>
      </p:sp>
    </p:spTree>
    <p:extLst>
      <p:ext uri="{BB962C8B-B14F-4D97-AF65-F5344CB8AC3E}">
        <p14:creationId xmlns:p14="http://schemas.microsoft.com/office/powerpoint/2010/main" val="88978818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hasCustomPrompt="1"/>
          </p:nvPr>
        </p:nvSpPr>
        <p:spPr>
          <a:xfrm>
            <a:off x="629842" y="1681163"/>
            <a:ext cx="3868340" cy="82391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hasCustomPrompt="1"/>
          </p:nvPr>
        </p:nvSpPr>
        <p:spPr>
          <a:xfrm>
            <a:off x="4629150" y="1681163"/>
            <a:ext cx="3887391" cy="82391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fld id="{609C1489-EFEA-4199-AA22-2C2C814CFD27}" type="datetime1">
              <a:rPr lang="en-US" smtClean="0"/>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5C2ED-DEDD-2C4A-AF1F-B13F915B28BA}" type="slidenum">
              <a:rPr lang="en-US" smtClean="0"/>
              <a:t>‹#›</a:t>
            </a:fld>
            <a:endParaRPr lang="en-US"/>
          </a:p>
        </p:txBody>
      </p:sp>
      <p:sp>
        <p:nvSpPr>
          <p:cNvPr id="11" name="Picture Placeholder 10"/>
          <p:cNvSpPr>
            <a:spLocks noGrp="1"/>
          </p:cNvSpPr>
          <p:nvPr>
            <p:ph type="pic" sz="quarter" idx="13"/>
          </p:nvPr>
        </p:nvSpPr>
        <p:spPr>
          <a:xfrm>
            <a:off x="4629150" y="2505075"/>
            <a:ext cx="3886200" cy="3684588"/>
          </a:xfrm>
        </p:spPr>
        <p:txBody>
          <a:bodyPr/>
          <a:lstStyle/>
          <a:p>
            <a:r>
              <a:rPr lang="en-US" smtClean="0"/>
              <a:t>Drag picture to placeholder or click icon to add</a:t>
            </a:r>
            <a:endParaRPr lang="en-US" dirty="0"/>
          </a:p>
        </p:txBody>
      </p:sp>
      <p:cxnSp>
        <p:nvCxnSpPr>
          <p:cNvPr id="12" name="Straight Connector 11"/>
          <p:cNvCxnSpPr/>
          <p:nvPr userDrawn="1"/>
        </p:nvCxnSpPr>
        <p:spPr>
          <a:xfrm>
            <a:off x="708060" y="1685235"/>
            <a:ext cx="758024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4"/>
          </p:nvPr>
        </p:nvSpPr>
        <p:spPr>
          <a:xfrm>
            <a:off x="628651" y="2505075"/>
            <a:ext cx="3869532" cy="3684588"/>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130955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hasCustomPrompt="1"/>
          </p:nvPr>
        </p:nvSpPr>
        <p:spPr>
          <a:xfrm>
            <a:off x="629842" y="1681163"/>
            <a:ext cx="3868340" cy="82391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hasCustomPrompt="1"/>
          </p:nvPr>
        </p:nvSpPr>
        <p:spPr>
          <a:xfrm>
            <a:off x="4629150" y="1681163"/>
            <a:ext cx="3887391" cy="82391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fld id="{1F89743F-4E77-4C98-A3E3-2C2823FC8E09}" type="datetime1">
              <a:rPr lang="en-US" smtClean="0"/>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5C2ED-DEDD-2C4A-AF1F-B13F915B28BA}" type="slidenum">
              <a:rPr lang="en-US" smtClean="0"/>
              <a:t>‹#›</a:t>
            </a:fld>
            <a:endParaRPr lang="en-US"/>
          </a:p>
        </p:txBody>
      </p:sp>
      <p:sp>
        <p:nvSpPr>
          <p:cNvPr id="11" name="Picture Placeholder 10"/>
          <p:cNvSpPr>
            <a:spLocks noGrp="1"/>
          </p:cNvSpPr>
          <p:nvPr>
            <p:ph type="pic" sz="quarter" idx="13"/>
          </p:nvPr>
        </p:nvSpPr>
        <p:spPr>
          <a:xfrm>
            <a:off x="4629150" y="2505075"/>
            <a:ext cx="3886200" cy="3684588"/>
          </a:xfrm>
        </p:spPr>
        <p:txBody>
          <a:bodyPr/>
          <a:lstStyle/>
          <a:p>
            <a:r>
              <a:rPr lang="en-US" smtClean="0"/>
              <a:t>Drag picture to placeholder or click icon to add</a:t>
            </a:r>
            <a:endParaRPr lang="en-US" dirty="0"/>
          </a:p>
        </p:txBody>
      </p:sp>
      <p:cxnSp>
        <p:nvCxnSpPr>
          <p:cNvPr id="12" name="Straight Connector 11"/>
          <p:cNvCxnSpPr/>
          <p:nvPr userDrawn="1"/>
        </p:nvCxnSpPr>
        <p:spPr>
          <a:xfrm>
            <a:off x="708060" y="1685235"/>
            <a:ext cx="758024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4"/>
          </p:nvPr>
        </p:nvSpPr>
        <p:spPr>
          <a:xfrm>
            <a:off x="628651" y="2505075"/>
            <a:ext cx="3869532" cy="3684588"/>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75479060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724762-7F42-4FF8-A4F6-21D1BA7B08B4}" type="datetime1">
              <a:rPr lang="en-US" smtClean="0"/>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a:t>
            </a:fld>
            <a:endParaRPr lang="en-US"/>
          </a:p>
        </p:txBody>
      </p:sp>
      <p:cxnSp>
        <p:nvCxnSpPr>
          <p:cNvPr id="6" name="Straight Connector 5"/>
          <p:cNvCxnSpPr/>
          <p:nvPr userDrawn="1"/>
        </p:nvCxnSpPr>
        <p:spPr>
          <a:xfrm>
            <a:off x="728871" y="1690689"/>
            <a:ext cx="758024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8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D37FB-EA96-4DC8-B979-974BED995D63}" type="datetime1">
              <a:rPr lang="en-US" smtClean="0"/>
              <a:t>9/7/2017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5C2ED-DEDD-2C4A-AF1F-B13F915B28BA}" type="slidenum">
              <a:rPr lang="en-US" smtClean="0"/>
              <a:t>‹#›</a:t>
            </a:fld>
            <a:endParaRPr lang="en-US"/>
          </a:p>
        </p:txBody>
      </p:sp>
    </p:spTree>
    <p:extLst>
      <p:ext uri="{BB962C8B-B14F-4D97-AF65-F5344CB8AC3E}">
        <p14:creationId xmlns:p14="http://schemas.microsoft.com/office/powerpoint/2010/main" val="170398529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1" r:id="rId4"/>
    <p:sldLayoutId id="2147483664" r:id="rId5"/>
    <p:sldLayoutId id="2147483674" r:id="rId6"/>
    <p:sldLayoutId id="2147483665" r:id="rId7"/>
    <p:sldLayoutId id="2147483675" r:id="rId8"/>
    <p:sldLayoutId id="2147483666" r:id="rId9"/>
    <p:sldLayoutId id="2147483673" r:id="rId10"/>
    <p:sldLayoutId id="2147483667" r:id="rId11"/>
    <p:sldLayoutId id="2147483668" r:id="rId12"/>
    <p:sldLayoutId id="2147483669"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1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www.ecology.com/2013/07/11/changing-atmosphere-affects-how-much-water-trees-need/"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1999"/>
            <a:ext cx="7772400" cy="2387600"/>
          </a:xfrm>
        </p:spPr>
        <p:txBody>
          <a:bodyPr>
            <a:normAutofit fontScale="90000"/>
          </a:bodyPr>
          <a:lstStyle/>
          <a:p>
            <a:r>
              <a:rPr lang="en-US" dirty="0" smtClean="0"/>
              <a:t>A Campaign to Conserve The Paul </a:t>
            </a:r>
            <a:r>
              <a:rPr lang="en-US" dirty="0" err="1" smtClean="0"/>
              <a:t>Tomasso</a:t>
            </a:r>
            <a:r>
              <a:rPr lang="en-US" dirty="0" smtClean="0"/>
              <a:t> Memorial Forest</a:t>
            </a:r>
            <a:endParaRPr lang="en-US" sz="3000" dirty="0">
              <a:ea typeface="Calibri" charset="0"/>
              <a:cs typeface="Calibri" charset="0"/>
            </a:endParaRPr>
          </a:p>
        </p:txBody>
      </p:sp>
      <p:sp>
        <p:nvSpPr>
          <p:cNvPr id="3" name="Subtitle 2"/>
          <p:cNvSpPr>
            <a:spLocks noGrp="1"/>
          </p:cNvSpPr>
          <p:nvPr>
            <p:ph type="subTitle" idx="1"/>
          </p:nvPr>
        </p:nvSpPr>
        <p:spPr/>
        <p:txBody>
          <a:bodyPr/>
          <a:lstStyle/>
          <a:p>
            <a:pPr algn="r"/>
            <a:r>
              <a:rPr lang="en-US" dirty="0" smtClean="0"/>
              <a:t>September 6th, 2017</a:t>
            </a:r>
          </a:p>
        </p:txBody>
      </p:sp>
      <p:sp>
        <p:nvSpPr>
          <p:cNvPr id="4" name="Date Placeholder 3"/>
          <p:cNvSpPr>
            <a:spLocks noGrp="1"/>
          </p:cNvSpPr>
          <p:nvPr>
            <p:ph type="dt" sz="half" idx="10"/>
          </p:nvPr>
        </p:nvSpPr>
        <p:spPr/>
        <p:txBody>
          <a:bodyPr/>
          <a:lstStyle/>
          <a:p>
            <a:fld id="{EFE17CC8-04D2-4F0F-9E1B-266E3FFC7FB7}" type="datetime1">
              <a:rPr lang="en-US" smtClean="0"/>
              <a:t>9/7/2017</a:t>
            </a:fld>
            <a:endParaRPr lang="en-US" dirty="0"/>
          </a:p>
        </p:txBody>
      </p:sp>
      <p:sp>
        <p:nvSpPr>
          <p:cNvPr id="5" name="Slide Number Placeholder 4"/>
          <p:cNvSpPr>
            <a:spLocks noGrp="1"/>
          </p:cNvSpPr>
          <p:nvPr>
            <p:ph type="sldNum" sz="quarter" idx="12"/>
          </p:nvPr>
        </p:nvSpPr>
        <p:spPr/>
        <p:txBody>
          <a:bodyPr/>
          <a:lstStyle/>
          <a:p>
            <a:fld id="{1165C2ED-DEDD-2C4A-AF1F-B13F915B28BA}" type="slidenum">
              <a:rPr lang="en-US" smtClean="0"/>
              <a:t>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601" y="4592240"/>
            <a:ext cx="3344341" cy="1416184"/>
          </a:xfrm>
          <a:prstGeom prst="rect">
            <a:avLst/>
          </a:prstGeom>
        </p:spPr>
      </p:pic>
    </p:spTree>
    <p:extLst>
      <p:ext uri="{BB962C8B-B14F-4D97-AF65-F5344CB8AC3E}">
        <p14:creationId xmlns:p14="http://schemas.microsoft.com/office/powerpoint/2010/main" val="1418884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Programs</a:t>
            </a:r>
            <a:endParaRPr lang="en-US" dirty="0"/>
          </a:p>
        </p:txBody>
      </p:sp>
      <p:sp>
        <p:nvSpPr>
          <p:cNvPr id="3" name="Subtitle 2"/>
          <p:cNvSpPr>
            <a:spLocks noGrp="1"/>
          </p:cNvSpPr>
          <p:nvPr>
            <p:ph type="subTitle" idx="1"/>
          </p:nvPr>
        </p:nvSpPr>
        <p:spPr/>
        <p:txBody>
          <a:bodyPr>
            <a:normAutofit/>
          </a:bodyPr>
          <a:lstStyle/>
          <a:p>
            <a:pPr algn="r"/>
            <a:endParaRPr lang="en-US" sz="2800" dirty="0"/>
          </a:p>
        </p:txBody>
      </p:sp>
      <p:sp>
        <p:nvSpPr>
          <p:cNvPr id="4" name="Date Placeholder 3"/>
          <p:cNvSpPr>
            <a:spLocks noGrp="1"/>
          </p:cNvSpPr>
          <p:nvPr>
            <p:ph type="dt" sz="half" idx="10"/>
          </p:nvPr>
        </p:nvSpPr>
        <p:spPr/>
        <p:txBody>
          <a:bodyPr/>
          <a:lstStyle/>
          <a:p>
            <a:r>
              <a:rPr lang="en-US" dirty="0"/>
              <a:t>9</a:t>
            </a:r>
            <a:r>
              <a:rPr lang="en-US" dirty="0" smtClean="0"/>
              <a:t>/5/17</a:t>
            </a:r>
            <a:endParaRPr lang="en-US" dirty="0"/>
          </a:p>
        </p:txBody>
      </p:sp>
      <p:sp>
        <p:nvSpPr>
          <p:cNvPr id="5" name="Slide Number Placeholder 4"/>
          <p:cNvSpPr>
            <a:spLocks noGrp="1"/>
          </p:cNvSpPr>
          <p:nvPr>
            <p:ph type="sldNum" sz="quarter" idx="12"/>
          </p:nvPr>
        </p:nvSpPr>
        <p:spPr/>
        <p:txBody>
          <a:bodyPr/>
          <a:lstStyle/>
          <a:p>
            <a:fld id="{1165C2ED-DEDD-2C4A-AF1F-B13F915B28BA}" type="slidenum">
              <a:rPr lang="en-US" smtClean="0"/>
              <a:t>10</a:t>
            </a:fld>
            <a:endParaRPr lang="en-US" dirty="0"/>
          </a:p>
        </p:txBody>
      </p:sp>
    </p:spTree>
    <p:extLst>
      <p:ext uri="{BB962C8B-B14F-4D97-AF65-F5344CB8AC3E}">
        <p14:creationId xmlns:p14="http://schemas.microsoft.com/office/powerpoint/2010/main" val="1240060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It With Wood</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Aims </a:t>
            </a:r>
            <a:r>
              <a:rPr lang="en-US" dirty="0"/>
              <a:t>to increase the use of wood in long-lasting construction, which will revolutionize U.S. construction practices, help mitigate climate change, enhance sustainable forest management, create new jobs and improve regional construction costs and </a:t>
            </a:r>
            <a:r>
              <a:rPr lang="en-US" dirty="0" smtClean="0"/>
              <a:t>quality.</a:t>
            </a:r>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11</a:t>
            </a:fld>
            <a:endParaRPr lang="en-US"/>
          </a:p>
        </p:txBody>
      </p:sp>
    </p:spTree>
    <p:extLst>
      <p:ext uri="{BB962C8B-B14F-4D97-AF65-F5344CB8AC3E}">
        <p14:creationId xmlns:p14="http://schemas.microsoft.com/office/powerpoint/2010/main" val="826382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6200"/>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u="sng" cap="small" dirty="0" smtClean="0"/>
              <a:t>Mass Timber &amp; Engineered Wood Products</a:t>
            </a:r>
            <a:endParaRPr lang="en-US" sz="4000" b="1" u="sng" cap="small"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990600"/>
            <a:ext cx="2057400" cy="2057400"/>
          </a:xfrm>
          <a:prstGeom prst="rect">
            <a:avLst/>
          </a:prstGeom>
        </p:spPr>
      </p:pic>
      <p:sp>
        <p:nvSpPr>
          <p:cNvPr id="6" name="Content Placeholder 2"/>
          <p:cNvSpPr txBox="1">
            <a:spLocks/>
          </p:cNvSpPr>
          <p:nvPr/>
        </p:nvSpPr>
        <p:spPr>
          <a:xfrm>
            <a:off x="1371600" y="2667000"/>
            <a:ext cx="1524000" cy="533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smtClean="0">
                <a:latin typeface="+mj-lt"/>
                <a:cs typeface="Times New Roman" panose="02020603050405020304" pitchFamily="18" charset="0"/>
              </a:rPr>
              <a:t>Glulam</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194" y="3271837"/>
            <a:ext cx="2650012" cy="1376363"/>
          </a:xfrm>
          <a:prstGeom prst="rect">
            <a:avLst/>
          </a:prstGeom>
        </p:spPr>
      </p:pic>
      <p:sp>
        <p:nvSpPr>
          <p:cNvPr id="11" name="Content Placeholder 2"/>
          <p:cNvSpPr txBox="1">
            <a:spLocks/>
          </p:cNvSpPr>
          <p:nvPr/>
        </p:nvSpPr>
        <p:spPr>
          <a:xfrm>
            <a:off x="2057400" y="4343400"/>
            <a:ext cx="1524000" cy="533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smtClean="0">
                <a:latin typeface="+mj-lt"/>
                <a:cs typeface="Times New Roman" panose="02020603050405020304" pitchFamily="18" charset="0"/>
              </a:rPr>
              <a:t>CLT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287" y="4951294"/>
            <a:ext cx="2714625" cy="1685925"/>
          </a:xfrm>
          <a:prstGeom prst="rect">
            <a:avLst/>
          </a:prstGeom>
        </p:spPr>
      </p:pic>
      <p:sp>
        <p:nvSpPr>
          <p:cNvPr id="13" name="Content Placeholder 2"/>
          <p:cNvSpPr txBox="1">
            <a:spLocks/>
          </p:cNvSpPr>
          <p:nvPr/>
        </p:nvSpPr>
        <p:spPr>
          <a:xfrm>
            <a:off x="2133600" y="6232554"/>
            <a:ext cx="1524000" cy="533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smtClean="0">
                <a:latin typeface="+mj-lt"/>
                <a:cs typeface="Times New Roman" panose="02020603050405020304" pitchFamily="18" charset="0"/>
              </a:rPr>
              <a:t>NLT</a:t>
            </a:r>
          </a:p>
        </p:txBody>
      </p:sp>
      <p:sp>
        <p:nvSpPr>
          <p:cNvPr id="14" name="Right Arrow 13"/>
          <p:cNvSpPr/>
          <p:nvPr/>
        </p:nvSpPr>
        <p:spPr>
          <a:xfrm>
            <a:off x="3733800" y="1676400"/>
            <a:ext cx="838200" cy="838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1066800"/>
            <a:ext cx="2895600" cy="1930400"/>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2485" r="3073" b="17325"/>
          <a:stretch/>
        </p:blipFill>
        <p:spPr>
          <a:xfrm>
            <a:off x="5257800" y="3200400"/>
            <a:ext cx="2895601" cy="1679661"/>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b="23787"/>
          <a:stretch/>
        </p:blipFill>
        <p:spPr>
          <a:xfrm>
            <a:off x="5268686" y="5029201"/>
            <a:ext cx="2931240" cy="1676400"/>
          </a:xfrm>
          <a:prstGeom prst="rect">
            <a:avLst/>
          </a:prstGeom>
        </p:spPr>
      </p:pic>
      <p:sp>
        <p:nvSpPr>
          <p:cNvPr id="18" name="Right Arrow 17"/>
          <p:cNvSpPr/>
          <p:nvPr/>
        </p:nvSpPr>
        <p:spPr>
          <a:xfrm>
            <a:off x="3733800" y="3505200"/>
            <a:ext cx="838200" cy="838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3770199" y="5340217"/>
            <a:ext cx="838200" cy="838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479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6200"/>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u="sng" cap="small" dirty="0" smtClean="0"/>
              <a:t>Examples From Around The World</a:t>
            </a:r>
            <a:endParaRPr lang="en-US" sz="4000" b="1" u="sng" cap="small" dirty="0"/>
          </a:p>
        </p:txBody>
      </p:sp>
      <p:sp>
        <p:nvSpPr>
          <p:cNvPr id="6" name="Content Placeholder 2"/>
          <p:cNvSpPr txBox="1">
            <a:spLocks/>
          </p:cNvSpPr>
          <p:nvPr/>
        </p:nvSpPr>
        <p:spPr>
          <a:xfrm>
            <a:off x="457200" y="4971354"/>
            <a:ext cx="2514600" cy="533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smtClean="0">
                <a:latin typeface="+mj-lt"/>
                <a:cs typeface="Times New Roman" panose="02020603050405020304" pitchFamily="18" charset="0"/>
              </a:rPr>
              <a:t>University of British Columbia</a:t>
            </a:r>
            <a:br>
              <a:rPr lang="en-US" sz="1400" b="1" dirty="0" smtClean="0">
                <a:latin typeface="+mj-lt"/>
                <a:cs typeface="Times New Roman" panose="02020603050405020304" pitchFamily="18" charset="0"/>
              </a:rPr>
            </a:br>
            <a:r>
              <a:rPr lang="en-US" sz="1400" b="1" dirty="0" smtClean="0">
                <a:latin typeface="+mj-lt"/>
                <a:cs typeface="Times New Roman" panose="02020603050405020304" pitchFamily="18" charset="0"/>
              </a:rPr>
              <a:t>Vancouver, Canada</a:t>
            </a:r>
          </a:p>
        </p:txBody>
      </p:sp>
      <p:sp>
        <p:nvSpPr>
          <p:cNvPr id="11" name="Content Placeholder 2"/>
          <p:cNvSpPr txBox="1">
            <a:spLocks/>
          </p:cNvSpPr>
          <p:nvPr/>
        </p:nvSpPr>
        <p:spPr>
          <a:xfrm>
            <a:off x="3576366" y="3851036"/>
            <a:ext cx="2209800" cy="5106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smtClean="0">
                <a:latin typeface="+mj-lt"/>
                <a:cs typeface="Times New Roman" panose="02020603050405020304" pitchFamily="18" charset="0"/>
              </a:rPr>
              <a:t>Forte Building</a:t>
            </a:r>
            <a:br>
              <a:rPr lang="en-US" sz="1400" b="1" dirty="0" smtClean="0">
                <a:latin typeface="+mj-lt"/>
                <a:cs typeface="Times New Roman" panose="02020603050405020304" pitchFamily="18" charset="0"/>
              </a:rPr>
            </a:br>
            <a:r>
              <a:rPr lang="en-US" sz="1400" b="1" dirty="0" smtClean="0">
                <a:latin typeface="+mj-lt"/>
                <a:cs typeface="Times New Roman" panose="02020603050405020304" pitchFamily="18" charset="0"/>
              </a:rPr>
              <a:t>Melbourne, Australia</a:t>
            </a:r>
          </a:p>
        </p:txBody>
      </p:sp>
      <p:sp>
        <p:nvSpPr>
          <p:cNvPr id="13" name="Content Placeholder 2"/>
          <p:cNvSpPr txBox="1">
            <a:spLocks/>
          </p:cNvSpPr>
          <p:nvPr/>
        </p:nvSpPr>
        <p:spPr>
          <a:xfrm>
            <a:off x="3309666" y="6339840"/>
            <a:ext cx="2743200" cy="5181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err="1" smtClean="0">
                <a:latin typeface="+mj-lt"/>
                <a:cs typeface="Times New Roman" panose="02020603050405020304" pitchFamily="18" charset="0"/>
              </a:rPr>
              <a:t>Stadthaus</a:t>
            </a:r>
            <a:r>
              <a:rPr lang="en-US" sz="1400" b="1" dirty="0" smtClean="0">
                <a:latin typeface="+mj-lt"/>
                <a:cs typeface="Times New Roman" panose="02020603050405020304" pitchFamily="18" charset="0"/>
              </a:rPr>
              <a:t> at Murray Grove</a:t>
            </a:r>
            <a:br>
              <a:rPr lang="en-US" sz="1400" b="1" dirty="0" smtClean="0">
                <a:latin typeface="+mj-lt"/>
                <a:cs typeface="Times New Roman" panose="02020603050405020304" pitchFamily="18" charset="0"/>
              </a:rPr>
            </a:br>
            <a:r>
              <a:rPr lang="en-US" sz="1400" b="1" dirty="0" smtClean="0">
                <a:latin typeface="+mj-lt"/>
                <a:cs typeface="Times New Roman" panose="02020603050405020304" pitchFamily="18" charset="0"/>
              </a:rPr>
              <a:t>London, England</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4060"/>
          <a:stretch/>
        </p:blipFill>
        <p:spPr>
          <a:xfrm>
            <a:off x="241499" y="1359685"/>
            <a:ext cx="2730301" cy="351711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7669" b="15639"/>
          <a:stretch/>
        </p:blipFill>
        <p:spPr>
          <a:xfrm>
            <a:off x="3404400" y="904003"/>
            <a:ext cx="2560734" cy="294703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2555" y="1507731"/>
            <a:ext cx="2679654" cy="344526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3167" y="4361688"/>
            <a:ext cx="2743200" cy="2039112"/>
          </a:xfrm>
          <a:prstGeom prst="rect">
            <a:avLst/>
          </a:prstGeom>
        </p:spPr>
      </p:pic>
      <p:sp>
        <p:nvSpPr>
          <p:cNvPr id="20" name="Content Placeholder 2"/>
          <p:cNvSpPr txBox="1">
            <a:spLocks/>
          </p:cNvSpPr>
          <p:nvPr/>
        </p:nvSpPr>
        <p:spPr>
          <a:xfrm>
            <a:off x="6350046" y="5029200"/>
            <a:ext cx="2633934" cy="533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err="1" smtClean="0">
                <a:latin typeface="+mj-lt"/>
                <a:cs typeface="Times New Roman" panose="02020603050405020304" pitchFamily="18" charset="0"/>
              </a:rPr>
              <a:t>LifeCycle</a:t>
            </a:r>
            <a:r>
              <a:rPr lang="en-US" sz="1400" b="1" dirty="0" smtClean="0">
                <a:latin typeface="+mj-lt"/>
                <a:cs typeface="Times New Roman" panose="02020603050405020304" pitchFamily="18" charset="0"/>
              </a:rPr>
              <a:t> Tower One</a:t>
            </a:r>
            <a:br>
              <a:rPr lang="en-US" sz="1400" b="1" dirty="0" smtClean="0">
                <a:latin typeface="+mj-lt"/>
                <a:cs typeface="Times New Roman" panose="02020603050405020304" pitchFamily="18" charset="0"/>
              </a:rPr>
            </a:br>
            <a:r>
              <a:rPr lang="en-US" sz="1400" b="1" dirty="0" err="1" smtClean="0">
                <a:latin typeface="+mj-lt"/>
                <a:cs typeface="Times New Roman" panose="02020603050405020304" pitchFamily="18" charset="0"/>
              </a:rPr>
              <a:t>Dornbirn</a:t>
            </a:r>
            <a:r>
              <a:rPr lang="en-US" sz="1400" b="1" dirty="0" smtClean="0">
                <a:latin typeface="+mj-lt"/>
                <a:cs typeface="Times New Roman" panose="02020603050405020304" pitchFamily="18" charset="0"/>
              </a:rPr>
              <a:t>, Austria</a:t>
            </a:r>
          </a:p>
        </p:txBody>
      </p:sp>
    </p:spTree>
    <p:extLst>
      <p:ext uri="{BB962C8B-B14F-4D97-AF65-F5344CB8AC3E}">
        <p14:creationId xmlns:p14="http://schemas.microsoft.com/office/powerpoint/2010/main" val="435564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Pooled Timber Income Fund</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Is </a:t>
            </a:r>
            <a:r>
              <a:rPr lang="en-US" dirty="0"/>
              <a:t>a new planned giving vehicle to help support NEFF’s conservation efforts far into the future through landowner donation of timber sales</a:t>
            </a:r>
            <a:r>
              <a:rPr lang="en-US" dirty="0" smtClean="0"/>
              <a:t>.</a:t>
            </a:r>
            <a:endParaRPr lang="en-US" dirty="0"/>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14</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3224893"/>
            <a:ext cx="7217229" cy="3037113"/>
          </a:xfrm>
          <a:prstGeom prst="rect">
            <a:avLst/>
          </a:prstGeom>
        </p:spPr>
      </p:pic>
    </p:spTree>
    <p:extLst>
      <p:ext uri="{BB962C8B-B14F-4D97-AF65-F5344CB8AC3E}">
        <p14:creationId xmlns:p14="http://schemas.microsoft.com/office/powerpoint/2010/main" val="191658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TIMO</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Is </a:t>
            </a:r>
            <a:r>
              <a:rPr lang="en-US" dirty="0"/>
              <a:t>an opportunity for individuals and groups to invest capital in future conserved forest </a:t>
            </a:r>
            <a:r>
              <a:rPr lang="en-US" dirty="0" smtClean="0"/>
              <a:t>lands.</a:t>
            </a:r>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15</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2563" y="2849336"/>
            <a:ext cx="7225394" cy="3412671"/>
          </a:xfrm>
          <a:prstGeom prst="rect">
            <a:avLst/>
          </a:prstGeom>
        </p:spPr>
      </p:pic>
    </p:spTree>
    <p:extLst>
      <p:ext uri="{BB962C8B-B14F-4D97-AF65-F5344CB8AC3E}">
        <p14:creationId xmlns:p14="http://schemas.microsoft.com/office/powerpoint/2010/main" val="511941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Maine Reverse Auction Fund</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Goal </a:t>
            </a:r>
            <a:r>
              <a:rPr lang="en-US" dirty="0"/>
              <a:t>is to have conservation interests compete for access to land against for-profit or development interests.</a:t>
            </a:r>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16</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908" y="3159578"/>
            <a:ext cx="7282542" cy="3102429"/>
          </a:xfrm>
          <a:prstGeom prst="rect">
            <a:avLst/>
          </a:prstGeom>
        </p:spPr>
      </p:pic>
    </p:spTree>
    <p:extLst>
      <p:ext uri="{BB962C8B-B14F-4D97-AF65-F5344CB8AC3E}">
        <p14:creationId xmlns:p14="http://schemas.microsoft.com/office/powerpoint/2010/main" val="410229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ata\1_TEMP_FILES\NLCD LUL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35280"/>
            <a:ext cx="8839200" cy="602107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FFBCA97C-7840-4901-9D75-477E85339BC4}" type="datetime1">
              <a:rPr lang="en-US" smtClean="0">
                <a:solidFill>
                  <a:srgbClr val="96A48F"/>
                </a:solidFill>
              </a:rPr>
              <a:t>9/7/2017</a:t>
            </a:fld>
            <a:endParaRPr lang="en-US" dirty="0">
              <a:solidFill>
                <a:srgbClr val="96A48F"/>
              </a:solidFill>
            </a:endParaRPr>
          </a:p>
        </p:txBody>
      </p:sp>
      <p:sp>
        <p:nvSpPr>
          <p:cNvPr id="3" name="Slide Number Placeholder 2"/>
          <p:cNvSpPr>
            <a:spLocks noGrp="1"/>
          </p:cNvSpPr>
          <p:nvPr>
            <p:ph type="sldNum" sz="quarter" idx="12"/>
          </p:nvPr>
        </p:nvSpPr>
        <p:spPr/>
        <p:txBody>
          <a:bodyPr/>
          <a:lstStyle/>
          <a:p>
            <a:fld id="{1165C2ED-DEDD-2C4A-AF1F-B13F915B28BA}" type="slidenum">
              <a:rPr lang="en-US" smtClean="0">
                <a:solidFill>
                  <a:srgbClr val="96A48F"/>
                </a:solidFill>
              </a:rPr>
              <a:t>17</a:t>
            </a:fld>
            <a:endParaRPr lang="en-US" dirty="0">
              <a:solidFill>
                <a:srgbClr val="96A48F"/>
              </a:solidFill>
            </a:endParaRPr>
          </a:p>
        </p:txBody>
      </p:sp>
    </p:spTree>
    <p:extLst>
      <p:ext uri="{BB962C8B-B14F-4D97-AF65-F5344CB8AC3E}">
        <p14:creationId xmlns:p14="http://schemas.microsoft.com/office/powerpoint/2010/main" val="502646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3" t="7846" r="39828" b="5240"/>
          <a:stretch/>
        </p:blipFill>
        <p:spPr bwMode="auto">
          <a:xfrm>
            <a:off x="213361" y="329355"/>
            <a:ext cx="5105399" cy="60269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75611" y="685800"/>
            <a:ext cx="3581400" cy="5078313"/>
          </a:xfrm>
          <a:prstGeom prst="rect">
            <a:avLst/>
          </a:prstGeom>
          <a:noFill/>
        </p:spPr>
        <p:txBody>
          <a:bodyPr wrap="square" rtlCol="0">
            <a:spAutoFit/>
          </a:bodyPr>
          <a:lstStyle/>
          <a:p>
            <a:r>
              <a:rPr lang="en-US" b="1" dirty="0" smtClean="0">
                <a:solidFill>
                  <a:schemeClr val="bg1"/>
                </a:solidFill>
              </a:rPr>
              <a:t>Farms, Forest, Water, Wetlands:</a:t>
            </a:r>
          </a:p>
          <a:p>
            <a:endParaRPr lang="en-US" b="1" dirty="0" smtClean="0">
              <a:solidFill>
                <a:schemeClr val="bg1"/>
              </a:solidFill>
            </a:endParaRPr>
          </a:p>
          <a:p>
            <a:r>
              <a:rPr lang="en-US" dirty="0">
                <a:solidFill>
                  <a:schemeClr val="bg1"/>
                </a:solidFill>
              </a:rPr>
              <a:t>	</a:t>
            </a:r>
            <a:r>
              <a:rPr lang="en-US" dirty="0" smtClean="0">
                <a:solidFill>
                  <a:schemeClr val="bg1"/>
                </a:solidFill>
              </a:rPr>
              <a:t>~ 175,000 Acres Protected</a:t>
            </a:r>
          </a:p>
          <a:p>
            <a:endParaRPr lang="en-US" dirty="0" smtClean="0">
              <a:solidFill>
                <a:schemeClr val="bg1"/>
              </a:solidFill>
            </a:endParaRPr>
          </a:p>
          <a:p>
            <a:r>
              <a:rPr lang="en-US" dirty="0">
                <a:solidFill>
                  <a:schemeClr val="bg1"/>
                </a:solidFill>
              </a:rPr>
              <a:t>	</a:t>
            </a:r>
            <a:r>
              <a:rPr lang="en-US" dirty="0" smtClean="0">
                <a:solidFill>
                  <a:schemeClr val="bg1"/>
                </a:solidFill>
              </a:rPr>
              <a:t>~ 23% Of Region</a:t>
            </a: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r>
              <a:rPr lang="en-US" b="1" dirty="0" smtClean="0">
                <a:solidFill>
                  <a:schemeClr val="bg1"/>
                </a:solidFill>
              </a:rPr>
              <a:t>How Much Of Each Is Protected?</a:t>
            </a:r>
          </a:p>
          <a:p>
            <a:endParaRPr lang="en-US" b="1" dirty="0" smtClean="0">
              <a:solidFill>
                <a:schemeClr val="bg1"/>
              </a:solidFill>
            </a:endParaRPr>
          </a:p>
          <a:p>
            <a:r>
              <a:rPr lang="en-US" dirty="0">
                <a:solidFill>
                  <a:schemeClr val="bg1"/>
                </a:solidFill>
              </a:rPr>
              <a:t>	</a:t>
            </a:r>
            <a:r>
              <a:rPr lang="en-US" dirty="0" smtClean="0">
                <a:solidFill>
                  <a:schemeClr val="bg1"/>
                </a:solidFill>
              </a:rPr>
              <a:t>26% of Forest</a:t>
            </a:r>
          </a:p>
          <a:p>
            <a:endParaRPr lang="en-US" dirty="0" smtClean="0">
              <a:solidFill>
                <a:schemeClr val="bg1"/>
              </a:solidFill>
            </a:endParaRPr>
          </a:p>
          <a:p>
            <a:r>
              <a:rPr lang="en-US" dirty="0">
                <a:solidFill>
                  <a:schemeClr val="bg1"/>
                </a:solidFill>
              </a:rPr>
              <a:t>	</a:t>
            </a:r>
            <a:r>
              <a:rPr lang="en-US" dirty="0" smtClean="0">
                <a:solidFill>
                  <a:schemeClr val="bg1"/>
                </a:solidFill>
              </a:rPr>
              <a:t>19% of Farm Fields</a:t>
            </a:r>
          </a:p>
          <a:p>
            <a:endParaRPr lang="en-US" dirty="0" smtClean="0">
              <a:solidFill>
                <a:schemeClr val="bg1"/>
              </a:solidFill>
            </a:endParaRPr>
          </a:p>
          <a:p>
            <a:r>
              <a:rPr lang="en-US" dirty="0">
                <a:solidFill>
                  <a:schemeClr val="bg1"/>
                </a:solidFill>
              </a:rPr>
              <a:t>	</a:t>
            </a:r>
            <a:r>
              <a:rPr lang="en-US" dirty="0" smtClean="0">
                <a:solidFill>
                  <a:schemeClr val="bg1"/>
                </a:solidFill>
              </a:rPr>
              <a:t>49% of Ponds/Lakes</a:t>
            </a:r>
          </a:p>
          <a:p>
            <a:endParaRPr lang="en-US" dirty="0" smtClean="0">
              <a:solidFill>
                <a:schemeClr val="bg1"/>
              </a:solidFill>
            </a:endParaRPr>
          </a:p>
          <a:p>
            <a:r>
              <a:rPr lang="en-US" dirty="0">
                <a:solidFill>
                  <a:schemeClr val="bg1"/>
                </a:solidFill>
              </a:rPr>
              <a:t>	</a:t>
            </a:r>
            <a:r>
              <a:rPr lang="en-US" dirty="0" smtClean="0">
                <a:solidFill>
                  <a:schemeClr val="bg1"/>
                </a:solidFill>
              </a:rPr>
              <a:t>42% of Wetlands</a:t>
            </a:r>
            <a:endParaRPr lang="en-US" dirty="0">
              <a:solidFill>
                <a:schemeClr val="bg1"/>
              </a:solidFill>
            </a:endParaRPr>
          </a:p>
        </p:txBody>
      </p:sp>
      <p:sp>
        <p:nvSpPr>
          <p:cNvPr id="3" name="Date Placeholder 2"/>
          <p:cNvSpPr>
            <a:spLocks noGrp="1"/>
          </p:cNvSpPr>
          <p:nvPr>
            <p:ph type="dt" sz="half" idx="10"/>
          </p:nvPr>
        </p:nvSpPr>
        <p:spPr/>
        <p:txBody>
          <a:bodyPr/>
          <a:lstStyle/>
          <a:p>
            <a:fld id="{FFBCA97C-7840-4901-9D75-477E85339BC4}" type="datetime1">
              <a:rPr lang="en-US" smtClean="0"/>
              <a:pPr/>
              <a:t>9/7/2017</a:t>
            </a:fld>
            <a:endParaRPr lang="en-US" dirty="0"/>
          </a:p>
        </p:txBody>
      </p:sp>
      <p:sp>
        <p:nvSpPr>
          <p:cNvPr id="4" name="Slide Number Placeholder 3"/>
          <p:cNvSpPr>
            <a:spLocks noGrp="1"/>
          </p:cNvSpPr>
          <p:nvPr>
            <p:ph type="sldNum" sz="quarter" idx="12"/>
          </p:nvPr>
        </p:nvSpPr>
        <p:spPr/>
        <p:txBody>
          <a:bodyPr/>
          <a:lstStyle/>
          <a:p>
            <a:fld id="{1165C2ED-DEDD-2C4A-AF1F-B13F915B28BA}" type="slidenum">
              <a:rPr lang="en-US" smtClean="0"/>
              <a:pPr/>
              <a:t>18</a:t>
            </a:fld>
            <a:endParaRPr lang="en-US" dirty="0"/>
          </a:p>
        </p:txBody>
      </p:sp>
    </p:spTree>
    <p:extLst>
      <p:ext uri="{BB962C8B-B14F-4D97-AF65-F5344CB8AC3E}">
        <p14:creationId xmlns:p14="http://schemas.microsoft.com/office/powerpoint/2010/main" val="795800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05500" y="5124450"/>
            <a:ext cx="2468880" cy="369332"/>
          </a:xfrm>
          <a:prstGeom prst="rect">
            <a:avLst/>
          </a:prstGeom>
          <a:noFill/>
        </p:spPr>
        <p:txBody>
          <a:bodyPr wrap="square" rtlCol="0">
            <a:spAutoFit/>
          </a:bodyPr>
          <a:lstStyle/>
          <a:p>
            <a:r>
              <a:rPr lang="en-US" sz="1800" dirty="0" smtClean="0">
                <a:hlinkClick r:id="rId3"/>
              </a:rPr>
              <a:t>link</a:t>
            </a:r>
            <a:endParaRPr lang="en-US" sz="1800" dirty="0"/>
          </a:p>
        </p:txBody>
      </p:sp>
      <p:sp>
        <p:nvSpPr>
          <p:cNvPr id="31" name="Slide Number Placeholder 1"/>
          <p:cNvSpPr txBox="1">
            <a:spLocks/>
          </p:cNvSpPr>
          <p:nvPr/>
        </p:nvSpPr>
        <p:spPr>
          <a:xfrm>
            <a:off x="6553200" y="6248400"/>
            <a:ext cx="2133600" cy="457200"/>
          </a:xfrm>
          <a:prstGeom prst="rect">
            <a:avLst/>
          </a:prstGeom>
        </p:spPr>
        <p:txBody>
          <a:bodyPr/>
          <a:lstStyle>
            <a:defPPr>
              <a:defRPr lang="en-US"/>
            </a:defPPr>
            <a:lvl1pPr algn="l" rtl="0" fontAlgn="base">
              <a:spcBef>
                <a:spcPct val="0"/>
              </a:spcBef>
              <a:spcAft>
                <a:spcPct val="0"/>
              </a:spcAft>
              <a:defRPr sz="3400" b="1" kern="1200">
                <a:solidFill>
                  <a:schemeClr val="tx1"/>
                </a:solidFill>
                <a:latin typeface="Arial" charset="0"/>
                <a:ea typeface="+mn-ea"/>
                <a:cs typeface="+mn-cs"/>
              </a:defRPr>
            </a:lvl1pPr>
            <a:lvl2pPr marL="457200" algn="l" rtl="0" fontAlgn="base">
              <a:spcBef>
                <a:spcPct val="0"/>
              </a:spcBef>
              <a:spcAft>
                <a:spcPct val="0"/>
              </a:spcAft>
              <a:defRPr sz="3400" b="1" kern="1200">
                <a:solidFill>
                  <a:schemeClr val="tx1"/>
                </a:solidFill>
                <a:latin typeface="Arial" charset="0"/>
                <a:ea typeface="+mn-ea"/>
                <a:cs typeface="+mn-cs"/>
              </a:defRPr>
            </a:lvl2pPr>
            <a:lvl3pPr marL="914400" algn="l" rtl="0" fontAlgn="base">
              <a:spcBef>
                <a:spcPct val="0"/>
              </a:spcBef>
              <a:spcAft>
                <a:spcPct val="0"/>
              </a:spcAft>
              <a:defRPr sz="3400" b="1" kern="1200">
                <a:solidFill>
                  <a:schemeClr val="tx1"/>
                </a:solidFill>
                <a:latin typeface="Arial" charset="0"/>
                <a:ea typeface="+mn-ea"/>
                <a:cs typeface="+mn-cs"/>
              </a:defRPr>
            </a:lvl3pPr>
            <a:lvl4pPr marL="1371600" algn="l" rtl="0" fontAlgn="base">
              <a:spcBef>
                <a:spcPct val="0"/>
              </a:spcBef>
              <a:spcAft>
                <a:spcPct val="0"/>
              </a:spcAft>
              <a:defRPr sz="3400" b="1" kern="1200">
                <a:solidFill>
                  <a:schemeClr val="tx1"/>
                </a:solidFill>
                <a:latin typeface="Arial" charset="0"/>
                <a:ea typeface="+mn-ea"/>
                <a:cs typeface="+mn-cs"/>
              </a:defRPr>
            </a:lvl4pPr>
            <a:lvl5pPr marL="1828800" algn="l" rtl="0" fontAlgn="base">
              <a:spcBef>
                <a:spcPct val="0"/>
              </a:spcBef>
              <a:spcAft>
                <a:spcPct val="0"/>
              </a:spcAft>
              <a:defRPr sz="3400" b="1" kern="1200">
                <a:solidFill>
                  <a:schemeClr val="tx1"/>
                </a:solidFill>
                <a:latin typeface="Arial" charset="0"/>
                <a:ea typeface="+mn-ea"/>
                <a:cs typeface="+mn-cs"/>
              </a:defRPr>
            </a:lvl5pPr>
            <a:lvl6pPr marL="2286000" algn="l" defTabSz="914400" rtl="0" eaLnBrk="1" latinLnBrk="0" hangingPunct="1">
              <a:defRPr sz="3400" b="1" kern="1200">
                <a:solidFill>
                  <a:schemeClr val="tx1"/>
                </a:solidFill>
                <a:latin typeface="Arial" charset="0"/>
                <a:ea typeface="+mn-ea"/>
                <a:cs typeface="+mn-cs"/>
              </a:defRPr>
            </a:lvl6pPr>
            <a:lvl7pPr marL="2743200" algn="l" defTabSz="914400" rtl="0" eaLnBrk="1" latinLnBrk="0" hangingPunct="1">
              <a:defRPr sz="3400" b="1" kern="1200">
                <a:solidFill>
                  <a:schemeClr val="tx1"/>
                </a:solidFill>
                <a:latin typeface="Arial" charset="0"/>
                <a:ea typeface="+mn-ea"/>
                <a:cs typeface="+mn-cs"/>
              </a:defRPr>
            </a:lvl7pPr>
            <a:lvl8pPr marL="3200400" algn="l" defTabSz="914400" rtl="0" eaLnBrk="1" latinLnBrk="0" hangingPunct="1">
              <a:defRPr sz="3400" b="1" kern="1200">
                <a:solidFill>
                  <a:schemeClr val="tx1"/>
                </a:solidFill>
                <a:latin typeface="Arial" charset="0"/>
                <a:ea typeface="+mn-ea"/>
                <a:cs typeface="+mn-cs"/>
              </a:defRPr>
            </a:lvl8pPr>
            <a:lvl9pPr marL="3657600" algn="l" defTabSz="914400" rtl="0" eaLnBrk="1" latinLnBrk="0" hangingPunct="1">
              <a:defRPr sz="3400" b="1" kern="1200">
                <a:solidFill>
                  <a:schemeClr val="tx1"/>
                </a:solidFill>
                <a:latin typeface="Arial" charset="0"/>
                <a:ea typeface="+mn-ea"/>
                <a:cs typeface="+mn-cs"/>
              </a:defRPr>
            </a:lvl9pPr>
          </a:lstStyle>
          <a:p>
            <a:pPr algn="r">
              <a:defRPr/>
            </a:pPr>
            <a:endParaRPr lang="en-US" altLang="en-US" sz="1100" b="0" dirty="0"/>
          </a:p>
        </p:txBody>
      </p:sp>
      <p:pic>
        <p:nvPicPr>
          <p:cNvPr id="7" name="Picture 2" descr="E:\NEFF_small_cmyk.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838700" y="5227830"/>
            <a:ext cx="3535680" cy="12948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txBox="1">
            <a:spLocks noChangeArrowheads="1"/>
          </p:cNvSpPr>
          <p:nvPr/>
        </p:nvSpPr>
        <p:spPr bwMode="auto">
          <a:xfrm>
            <a:off x="381000" y="5654039"/>
            <a:ext cx="4186669" cy="70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48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algn="ctr" eaLnBrk="1" hangingPunct="1"/>
            <a:r>
              <a:rPr lang="en-US" sz="2000" kern="0" dirty="0" smtClean="0">
                <a:solidFill>
                  <a:srgbClr val="1D4B39"/>
                </a:solidFill>
              </a:rPr>
              <a:t>Prepared by</a:t>
            </a:r>
          </a:p>
          <a:p>
            <a:pPr algn="ctr" eaLnBrk="1" hangingPunct="1"/>
            <a:r>
              <a:rPr lang="en-US" sz="2000" kern="0" dirty="0" smtClean="0">
                <a:solidFill>
                  <a:srgbClr val="1D4B39"/>
                </a:solidFill>
              </a:rPr>
              <a:t>New England Forestry Foundation</a:t>
            </a:r>
          </a:p>
          <a:p>
            <a:pPr algn="ctr" eaLnBrk="1" hangingPunct="1"/>
            <a:r>
              <a:rPr lang="en-US" sz="2000" kern="0" dirty="0" smtClean="0">
                <a:solidFill>
                  <a:srgbClr val="1D4B39"/>
                </a:solidFill>
              </a:rPr>
              <a:t>September 18, 2016</a:t>
            </a:r>
          </a:p>
        </p:txBody>
      </p:sp>
      <p:pic>
        <p:nvPicPr>
          <p:cNvPr id="13" name="Picture 4" descr="http://www.ecology.com/wp-content/uploads/2013/07/scen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78" y="228601"/>
            <a:ext cx="7902982" cy="518211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4"/>
          <p:cNvSpPr>
            <a:spLocks noGrp="1" noChangeArrowheads="1"/>
          </p:cNvSpPr>
          <p:nvPr>
            <p:ph type="ctrTitle"/>
          </p:nvPr>
        </p:nvSpPr>
        <p:spPr>
          <a:xfrm>
            <a:off x="304800" y="1273175"/>
            <a:ext cx="8382000" cy="631825"/>
          </a:xfrm>
        </p:spPr>
        <p:txBody>
          <a:bodyPr>
            <a:normAutofit fontScale="90000"/>
          </a:bodyPr>
          <a:lstStyle/>
          <a:p>
            <a:pPr algn="ctr" eaLnBrk="1" hangingPunct="1"/>
            <a:r>
              <a:rPr lang="en-US" sz="4400" b="1" dirty="0" smtClean="0">
                <a:solidFill>
                  <a:srgbClr val="1D4B39"/>
                </a:solidFill>
              </a:rPr>
              <a:t>What Does Exemplary Forestry Look Like?</a:t>
            </a:r>
            <a:endParaRPr lang="en-US" sz="5400" b="1" dirty="0" smtClean="0">
              <a:solidFill>
                <a:srgbClr val="1D4B39"/>
              </a:solidFill>
            </a:endParaRPr>
          </a:p>
        </p:txBody>
      </p:sp>
      <p:sp>
        <p:nvSpPr>
          <p:cNvPr id="2" name="Date Placeholder 1"/>
          <p:cNvSpPr>
            <a:spLocks noGrp="1"/>
          </p:cNvSpPr>
          <p:nvPr>
            <p:ph type="dt" sz="half" idx="10"/>
          </p:nvPr>
        </p:nvSpPr>
        <p:spPr/>
        <p:txBody>
          <a:bodyPr/>
          <a:lstStyle/>
          <a:p>
            <a:fld id="{FFBCA97C-7840-4901-9D75-477E85339BC4}" type="datetime1">
              <a:rPr lang="en-US" smtClean="0">
                <a:solidFill>
                  <a:schemeClr val="accent6">
                    <a:lumMod val="40000"/>
                    <a:lumOff val="60000"/>
                  </a:schemeClr>
                </a:solidFill>
              </a:rPr>
              <a:t>9/7/2017</a:t>
            </a:fld>
            <a:endParaRPr lang="en-US" dirty="0">
              <a:solidFill>
                <a:schemeClr val="accent6">
                  <a:lumMod val="40000"/>
                  <a:lumOff val="60000"/>
                </a:schemeClr>
              </a:solidFill>
            </a:endParaRPr>
          </a:p>
        </p:txBody>
      </p:sp>
      <p:sp>
        <p:nvSpPr>
          <p:cNvPr id="5" name="Slide Number Placeholder 4"/>
          <p:cNvSpPr>
            <a:spLocks noGrp="1"/>
          </p:cNvSpPr>
          <p:nvPr>
            <p:ph type="sldNum" sz="quarter" idx="12"/>
          </p:nvPr>
        </p:nvSpPr>
        <p:spPr/>
        <p:txBody>
          <a:bodyPr/>
          <a:lstStyle/>
          <a:p>
            <a:fld id="{1165C2ED-DEDD-2C4A-AF1F-B13F915B28BA}" type="slidenum">
              <a:rPr lang="en-US" smtClean="0">
                <a:solidFill>
                  <a:schemeClr val="accent6">
                    <a:lumMod val="40000"/>
                    <a:lumOff val="60000"/>
                  </a:schemeClr>
                </a:solidFill>
              </a:rPr>
              <a:t>19</a:t>
            </a:fld>
            <a:endParaRPr lang="en-US" dirty="0">
              <a:solidFill>
                <a:schemeClr val="accent6">
                  <a:lumMod val="40000"/>
                  <a:lumOff val="60000"/>
                </a:schemeClr>
              </a:solidFill>
            </a:endParaRPr>
          </a:p>
        </p:txBody>
      </p:sp>
      <p:sp>
        <p:nvSpPr>
          <p:cNvPr id="3" name="Rectangle 2"/>
          <p:cNvSpPr/>
          <p:nvPr/>
        </p:nvSpPr>
        <p:spPr bwMode="auto">
          <a:xfrm>
            <a:off x="509498" y="228600"/>
            <a:ext cx="8009662" cy="230124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093297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England Forestry Foundation</a:t>
            </a:r>
            <a:endParaRPr lang="en-US" dirty="0"/>
          </a:p>
        </p:txBody>
      </p:sp>
      <p:sp>
        <p:nvSpPr>
          <p:cNvPr id="4" name="Date Placeholder 3"/>
          <p:cNvSpPr>
            <a:spLocks noGrp="1"/>
          </p:cNvSpPr>
          <p:nvPr>
            <p:ph type="dt" sz="half" idx="10"/>
          </p:nvPr>
        </p:nvSpPr>
        <p:spPr/>
        <p:txBody>
          <a:bodyPr/>
          <a:lstStyle/>
          <a:p>
            <a:fld id="{AD405755-7068-4EC0-9BED-12B1184F90DC}"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2</a:t>
            </a:fld>
            <a:endParaRPr lang="en-US"/>
          </a:p>
        </p:txBody>
      </p:sp>
      <p:sp>
        <p:nvSpPr>
          <p:cNvPr id="3" name="TextBox 2"/>
          <p:cNvSpPr txBox="1"/>
          <p:nvPr/>
        </p:nvSpPr>
        <p:spPr>
          <a:xfrm>
            <a:off x="1681843" y="2090058"/>
            <a:ext cx="6637563" cy="738664"/>
          </a:xfrm>
          <a:prstGeom prst="rect">
            <a:avLst/>
          </a:prstGeom>
          <a:noFill/>
        </p:spPr>
        <p:txBody>
          <a:bodyPr wrap="square" rtlCol="0">
            <a:spAutoFit/>
          </a:bodyPr>
          <a:lstStyle/>
          <a:p>
            <a:r>
              <a:rPr lang="en-US" sz="2400" dirty="0" smtClean="0"/>
              <a:t>Conserving Forests for Future Generations</a:t>
            </a:r>
            <a:endParaRPr lang="en-US" sz="2400" dirty="0"/>
          </a:p>
          <a:p>
            <a:r>
              <a:rPr lang="en-US" dirty="0" smtClean="0">
                <a:solidFill>
                  <a:schemeClr val="accent6"/>
                </a:solidFill>
              </a:rPr>
              <a:t>	</a:t>
            </a:r>
            <a:endParaRPr lang="en-US" dirty="0">
              <a:solidFill>
                <a:schemeClr val="accent6"/>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2677886"/>
            <a:ext cx="7298871" cy="3678465"/>
          </a:xfrm>
          <a:prstGeom prst="rect">
            <a:avLst/>
          </a:prstGeom>
        </p:spPr>
      </p:pic>
    </p:spTree>
    <p:extLst>
      <p:ext uri="{BB962C8B-B14F-4D97-AF65-F5344CB8AC3E}">
        <p14:creationId xmlns:p14="http://schemas.microsoft.com/office/powerpoint/2010/main" val="1580916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A CAMPAIGN TO CONSERVE THE PAUL TOMASSO MEMORIAL FOREST</a:t>
            </a:r>
          </a:p>
        </p:txBody>
      </p:sp>
      <p:sp>
        <p:nvSpPr>
          <p:cNvPr id="3" name="Subtitle 2"/>
          <p:cNvSpPr>
            <a:spLocks noGrp="1"/>
          </p:cNvSpPr>
          <p:nvPr>
            <p:ph type="subTitle" idx="1"/>
          </p:nvPr>
        </p:nvSpPr>
        <p:spPr/>
        <p:txBody>
          <a:bodyPr>
            <a:normAutofit/>
          </a:bodyPr>
          <a:lstStyle/>
          <a:p>
            <a:pPr algn="r"/>
            <a:endParaRPr lang="en-US" sz="2800" dirty="0"/>
          </a:p>
        </p:txBody>
      </p:sp>
      <p:sp>
        <p:nvSpPr>
          <p:cNvPr id="4" name="Date Placeholder 3"/>
          <p:cNvSpPr>
            <a:spLocks noGrp="1"/>
          </p:cNvSpPr>
          <p:nvPr>
            <p:ph type="dt" sz="half" idx="10"/>
          </p:nvPr>
        </p:nvSpPr>
        <p:spPr/>
        <p:txBody>
          <a:bodyPr/>
          <a:lstStyle/>
          <a:p>
            <a:r>
              <a:rPr lang="en-US" dirty="0" smtClean="0"/>
              <a:t>9/5/17</a:t>
            </a:r>
            <a:endParaRPr lang="en-US" dirty="0"/>
          </a:p>
        </p:txBody>
      </p:sp>
      <p:sp>
        <p:nvSpPr>
          <p:cNvPr id="5" name="Slide Number Placeholder 4"/>
          <p:cNvSpPr>
            <a:spLocks noGrp="1"/>
          </p:cNvSpPr>
          <p:nvPr>
            <p:ph type="sldNum" sz="quarter" idx="12"/>
          </p:nvPr>
        </p:nvSpPr>
        <p:spPr/>
        <p:txBody>
          <a:bodyPr/>
          <a:lstStyle/>
          <a:p>
            <a:fld id="{1165C2ED-DEDD-2C4A-AF1F-B13F915B28BA}" type="slidenum">
              <a:rPr lang="en-US" smtClean="0"/>
              <a:t>20</a:t>
            </a:fld>
            <a:endParaRPr lang="en-US" dirty="0"/>
          </a:p>
        </p:txBody>
      </p:sp>
    </p:spTree>
    <p:extLst>
      <p:ext uri="{BB962C8B-B14F-4D97-AF65-F5344CB8AC3E}">
        <p14:creationId xmlns:p14="http://schemas.microsoft.com/office/powerpoint/2010/main" val="446545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Snapshot</a:t>
            </a:r>
            <a:endParaRPr lang="en-US" dirty="0"/>
          </a:p>
        </p:txBody>
      </p:sp>
      <p:sp>
        <p:nvSpPr>
          <p:cNvPr id="3" name="Content Placeholder 2"/>
          <p:cNvSpPr>
            <a:spLocks noGrp="1"/>
          </p:cNvSpPr>
          <p:nvPr>
            <p:ph idx="1"/>
          </p:nvPr>
        </p:nvSpPr>
        <p:spPr/>
        <p:txBody>
          <a:bodyPr>
            <a:normAutofit/>
          </a:bodyPr>
          <a:lstStyle/>
          <a:p>
            <a:r>
              <a:rPr lang="en-US" b="1" dirty="0" smtClean="0"/>
              <a:t>LOCATION</a:t>
            </a:r>
            <a:endParaRPr lang="en-US" b="1" dirty="0"/>
          </a:p>
          <a:p>
            <a:r>
              <a:rPr lang="en-US" dirty="0" smtClean="0"/>
              <a:t>Chester</a:t>
            </a:r>
            <a:r>
              <a:rPr lang="en-US" dirty="0"/>
              <a:t>, Vermont</a:t>
            </a:r>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21</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7056" y="2971801"/>
            <a:ext cx="7274379" cy="3306536"/>
          </a:xfrm>
          <a:prstGeom prst="rect">
            <a:avLst/>
          </a:prstGeom>
        </p:spPr>
      </p:pic>
    </p:spTree>
    <p:extLst>
      <p:ext uri="{BB962C8B-B14F-4D97-AF65-F5344CB8AC3E}">
        <p14:creationId xmlns:p14="http://schemas.microsoft.com/office/powerpoint/2010/main" val="493902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Snapshot</a:t>
            </a:r>
            <a:endParaRPr lang="en-US" dirty="0"/>
          </a:p>
        </p:txBody>
      </p:sp>
      <p:sp>
        <p:nvSpPr>
          <p:cNvPr id="3" name="Content Placeholder 2"/>
          <p:cNvSpPr>
            <a:spLocks noGrp="1"/>
          </p:cNvSpPr>
          <p:nvPr>
            <p:ph idx="1"/>
          </p:nvPr>
        </p:nvSpPr>
        <p:spPr/>
        <p:txBody>
          <a:bodyPr>
            <a:normAutofit/>
          </a:bodyPr>
          <a:lstStyle/>
          <a:p>
            <a:r>
              <a:rPr lang="en-US" b="1" dirty="0" smtClean="0"/>
              <a:t>SIZE</a:t>
            </a:r>
          </a:p>
          <a:p>
            <a:r>
              <a:rPr lang="en-US" dirty="0"/>
              <a:t>1,811 undeveloped acres</a:t>
            </a:r>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22</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879" y="2849335"/>
            <a:ext cx="7217228" cy="3450177"/>
          </a:xfrm>
          <a:prstGeom prst="rect">
            <a:avLst/>
          </a:prstGeom>
        </p:spPr>
      </p:pic>
    </p:spTree>
    <p:extLst>
      <p:ext uri="{BB962C8B-B14F-4D97-AF65-F5344CB8AC3E}">
        <p14:creationId xmlns:p14="http://schemas.microsoft.com/office/powerpoint/2010/main" val="1048367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Snapshot</a:t>
            </a:r>
            <a:endParaRPr lang="en-US" dirty="0"/>
          </a:p>
        </p:txBody>
      </p:sp>
      <p:sp>
        <p:nvSpPr>
          <p:cNvPr id="3" name="Content Placeholder 2"/>
          <p:cNvSpPr>
            <a:spLocks noGrp="1"/>
          </p:cNvSpPr>
          <p:nvPr>
            <p:ph idx="1"/>
          </p:nvPr>
        </p:nvSpPr>
        <p:spPr/>
        <p:txBody>
          <a:bodyPr>
            <a:normAutofit lnSpcReduction="10000"/>
          </a:bodyPr>
          <a:lstStyle/>
          <a:p>
            <a:r>
              <a:rPr lang="en-US" b="1" dirty="0" smtClean="0"/>
              <a:t>FEATURES</a:t>
            </a:r>
          </a:p>
          <a:p>
            <a:pPr marL="457200" lvl="0" indent="-457200">
              <a:buFont typeface="Arial" panose="020B0604020202020204" pitchFamily="34" charset="0"/>
              <a:buChar char="•"/>
            </a:pPr>
            <a:r>
              <a:rPr lang="en-US" dirty="0"/>
              <a:t>Vast undeveloped recreational oasis located in the heart of central Vermont</a:t>
            </a:r>
          </a:p>
          <a:p>
            <a:pPr marL="457200" lvl="0" indent="-457200">
              <a:buFont typeface="Arial" panose="020B0604020202020204" pitchFamily="34" charset="0"/>
              <a:buChar char="•"/>
            </a:pPr>
            <a:r>
              <a:rPr lang="en-US" dirty="0"/>
              <a:t>Outstanding trail system ideal for walking, hiking, mountain biking, cross country skiing, snowshoeing and snowmobiling</a:t>
            </a:r>
          </a:p>
          <a:p>
            <a:pPr marL="457200" lvl="0" indent="-457200">
              <a:buFont typeface="Arial" panose="020B0604020202020204" pitchFamily="34" charset="0"/>
              <a:buChar char="•"/>
            </a:pPr>
            <a:r>
              <a:rPr lang="en-US" dirty="0"/>
              <a:t>Diverse habitats – from forest to meadows to wetlands</a:t>
            </a:r>
          </a:p>
          <a:p>
            <a:pPr marL="457200" lvl="0" indent="-457200">
              <a:buFont typeface="Arial" panose="020B0604020202020204" pitchFamily="34" charset="0"/>
              <a:buChar char="•"/>
            </a:pPr>
            <a:r>
              <a:rPr lang="en-US" dirty="0"/>
              <a:t>Mixed hardwood and softwood working forest</a:t>
            </a:r>
          </a:p>
          <a:p>
            <a:pPr marL="457200" lvl="0" indent="-457200">
              <a:buFont typeface="Arial" panose="020B0604020202020204" pitchFamily="34" charset="0"/>
              <a:buChar char="•"/>
            </a:pPr>
            <a:r>
              <a:rPr lang="en-US" dirty="0"/>
              <a:t>Critical habitat for wildlife and migratory birds</a:t>
            </a:r>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23</a:t>
            </a:fld>
            <a:endParaRPr lang="en-US"/>
          </a:p>
        </p:txBody>
      </p:sp>
    </p:spTree>
    <p:extLst>
      <p:ext uri="{BB962C8B-B14F-4D97-AF65-F5344CB8AC3E}">
        <p14:creationId xmlns:p14="http://schemas.microsoft.com/office/powerpoint/2010/main" val="2667361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Snapshot</a:t>
            </a:r>
            <a:endParaRPr lang="en-US" dirty="0"/>
          </a:p>
        </p:txBody>
      </p:sp>
      <p:sp>
        <p:nvSpPr>
          <p:cNvPr id="3" name="Content Placeholder 2"/>
          <p:cNvSpPr>
            <a:spLocks noGrp="1"/>
          </p:cNvSpPr>
          <p:nvPr>
            <p:ph idx="1"/>
          </p:nvPr>
        </p:nvSpPr>
        <p:spPr/>
        <p:txBody>
          <a:bodyPr>
            <a:normAutofit/>
          </a:bodyPr>
          <a:lstStyle/>
          <a:p>
            <a:r>
              <a:rPr lang="en-US" b="1" dirty="0" smtClean="0"/>
              <a:t>THE THREAT</a:t>
            </a:r>
          </a:p>
          <a:p>
            <a:r>
              <a:rPr lang="en-US" dirty="0"/>
              <a:t>The New England Forestry Foundation has a one-time opportunity to protect the </a:t>
            </a:r>
            <a:r>
              <a:rPr lang="en-US" dirty="0" err="1"/>
              <a:t>Tomasso</a:t>
            </a:r>
            <a:r>
              <a:rPr lang="en-US" dirty="0"/>
              <a:t> forest and be part of the legacy that the </a:t>
            </a:r>
            <a:r>
              <a:rPr lang="en-US" dirty="0" err="1"/>
              <a:t>Tomasso</a:t>
            </a:r>
            <a:r>
              <a:rPr lang="en-US" dirty="0"/>
              <a:t> Family began decades ago.  By conserving this unique forestland and creating public access, it will help prevent the possibility of residential development and the permanent closing of the property to residents and others alike.</a:t>
            </a:r>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24</a:t>
            </a:fld>
            <a:endParaRPr lang="en-US"/>
          </a:p>
        </p:txBody>
      </p:sp>
    </p:spTree>
    <p:extLst>
      <p:ext uri="{BB962C8B-B14F-4D97-AF65-F5344CB8AC3E}">
        <p14:creationId xmlns:p14="http://schemas.microsoft.com/office/powerpoint/2010/main" val="2952362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Snapshot</a:t>
            </a:r>
            <a:endParaRPr lang="en-US" dirty="0"/>
          </a:p>
        </p:txBody>
      </p:sp>
      <p:sp>
        <p:nvSpPr>
          <p:cNvPr id="3" name="Content Placeholder 2"/>
          <p:cNvSpPr>
            <a:spLocks noGrp="1"/>
          </p:cNvSpPr>
          <p:nvPr>
            <p:ph idx="1"/>
          </p:nvPr>
        </p:nvSpPr>
        <p:spPr/>
        <p:txBody>
          <a:bodyPr>
            <a:normAutofit/>
          </a:bodyPr>
          <a:lstStyle/>
          <a:p>
            <a:r>
              <a:rPr lang="en-US" b="1" dirty="0" smtClean="0"/>
              <a:t>THE OPPORTUNITY</a:t>
            </a:r>
          </a:p>
          <a:p>
            <a:r>
              <a:rPr lang="en-US" dirty="0"/>
              <a:t>Located in a rapidly developing part of Vermont, this acquisition offers a one-time opportunity to permanently protect 1,800 acres and open it up to public access.  </a:t>
            </a:r>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25</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893" y="3976007"/>
            <a:ext cx="7225393" cy="2380343"/>
          </a:xfrm>
          <a:prstGeom prst="rect">
            <a:avLst/>
          </a:prstGeom>
        </p:spPr>
      </p:pic>
    </p:spTree>
    <p:extLst>
      <p:ext uri="{BB962C8B-B14F-4D97-AF65-F5344CB8AC3E}">
        <p14:creationId xmlns:p14="http://schemas.microsoft.com/office/powerpoint/2010/main" val="2057317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Snapshot</a:t>
            </a:r>
            <a:endParaRPr lang="en-US" dirty="0"/>
          </a:p>
        </p:txBody>
      </p:sp>
      <p:sp>
        <p:nvSpPr>
          <p:cNvPr id="3" name="Content Placeholder 2"/>
          <p:cNvSpPr>
            <a:spLocks noGrp="1"/>
          </p:cNvSpPr>
          <p:nvPr>
            <p:ph idx="1"/>
          </p:nvPr>
        </p:nvSpPr>
        <p:spPr/>
        <p:txBody>
          <a:bodyPr>
            <a:normAutofit/>
          </a:bodyPr>
          <a:lstStyle/>
          <a:p>
            <a:r>
              <a:rPr lang="en-US" b="1" dirty="0" smtClean="0"/>
              <a:t>THE CAMPAIGN</a:t>
            </a:r>
          </a:p>
          <a:p>
            <a:r>
              <a:rPr lang="en-US" dirty="0"/>
              <a:t>New England Forestry Foundation needs to raise $3.5 million to acquire the property.</a:t>
            </a:r>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26</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8070" y="3331029"/>
            <a:ext cx="7225393" cy="3025322"/>
          </a:xfrm>
          <a:prstGeom prst="rect">
            <a:avLst/>
          </a:prstGeom>
        </p:spPr>
      </p:pic>
    </p:spTree>
    <p:extLst>
      <p:ext uri="{BB962C8B-B14F-4D97-AF65-F5344CB8AC3E}">
        <p14:creationId xmlns:p14="http://schemas.microsoft.com/office/powerpoint/2010/main" val="1753960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28651" y="587829"/>
            <a:ext cx="7886700" cy="5589134"/>
          </a:xfrm>
        </p:spPr>
      </p:pic>
      <p:sp>
        <p:nvSpPr>
          <p:cNvPr id="4" name="Date Placeholder 3"/>
          <p:cNvSpPr>
            <a:spLocks noGrp="1"/>
          </p:cNvSpPr>
          <p:nvPr>
            <p:ph type="dt" sz="half" idx="10"/>
          </p:nvPr>
        </p:nvSpPr>
        <p:spPr/>
        <p:txBody>
          <a:bodyPr/>
          <a:lstStyle/>
          <a:p>
            <a:fld id="{B21DCF7C-868E-4784-AF02-CA597DA6EBC1}"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27</a:t>
            </a:fld>
            <a:endParaRPr lang="en-US"/>
          </a:p>
        </p:txBody>
      </p:sp>
    </p:spTree>
    <p:extLst>
      <p:ext uri="{BB962C8B-B14F-4D97-AF65-F5344CB8AC3E}">
        <p14:creationId xmlns:p14="http://schemas.microsoft.com/office/powerpoint/2010/main" val="579370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405755-7068-4EC0-9BED-12B1184F90DC}"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3</a:t>
            </a:fld>
            <a:endParaRPr lang="en-US"/>
          </a:p>
        </p:txBody>
      </p:sp>
      <p:sp>
        <p:nvSpPr>
          <p:cNvPr id="3" name="TextBox 2"/>
          <p:cNvSpPr txBox="1"/>
          <p:nvPr/>
        </p:nvSpPr>
        <p:spPr>
          <a:xfrm>
            <a:off x="1118507" y="2090058"/>
            <a:ext cx="7200900" cy="3323987"/>
          </a:xfrm>
          <a:prstGeom prst="rect">
            <a:avLst/>
          </a:prstGeom>
          <a:noFill/>
        </p:spPr>
        <p:txBody>
          <a:bodyPr wrap="square" rtlCol="0">
            <a:spAutoFit/>
          </a:bodyPr>
          <a:lstStyle/>
          <a:p>
            <a:r>
              <a:rPr lang="en-US" sz="2400" dirty="0" smtClean="0"/>
              <a:t>New </a:t>
            </a:r>
            <a:r>
              <a:rPr lang="en-US" sz="2400" dirty="0"/>
              <a:t>England Forestry Foundation works to conserve forests for future generations.  Founded in 1944, New England Forestry Foundation (NEFF) has conserved 1.2 million acres of forest, including one out of every three acres of forestland protected in New England since 1999.  We are committed to conserving a wide array of forest benefits to advance conservation and exemplary forest management throughout the region.</a:t>
            </a:r>
          </a:p>
          <a:p>
            <a:r>
              <a:rPr lang="en-US" dirty="0" smtClean="0">
                <a:solidFill>
                  <a:schemeClr val="accent6"/>
                </a:solidFill>
              </a:rPr>
              <a:t>	</a:t>
            </a:r>
            <a:endParaRPr lang="en-US" dirty="0">
              <a:solidFill>
                <a:schemeClr val="accent6"/>
              </a:solidFill>
            </a:endParaRPr>
          </a:p>
        </p:txBody>
      </p:sp>
      <p:sp>
        <p:nvSpPr>
          <p:cNvPr id="7" name="Title 1"/>
          <p:cNvSpPr>
            <a:spLocks noGrp="1"/>
          </p:cNvSpPr>
          <p:nvPr>
            <p:ph type="title"/>
          </p:nvPr>
        </p:nvSpPr>
        <p:spPr>
          <a:xfrm>
            <a:off x="628650" y="365126"/>
            <a:ext cx="7886700" cy="1325563"/>
          </a:xfrm>
        </p:spPr>
        <p:txBody>
          <a:bodyPr/>
          <a:lstStyle/>
          <a:p>
            <a:r>
              <a:rPr lang="en-US" dirty="0" smtClean="0"/>
              <a:t>Mission</a:t>
            </a:r>
            <a:endParaRPr lang="en-US" dirty="0"/>
          </a:p>
        </p:txBody>
      </p:sp>
    </p:spTree>
    <p:extLst>
      <p:ext uri="{BB962C8B-B14F-4D97-AF65-F5344CB8AC3E}">
        <p14:creationId xmlns:p14="http://schemas.microsoft.com/office/powerpoint/2010/main" val="3483366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Conserving Forests</a:t>
            </a:r>
            <a:endParaRPr lang="en-US" dirty="0"/>
          </a:p>
        </p:txBody>
      </p:sp>
      <p:sp>
        <p:nvSpPr>
          <p:cNvPr id="4" name="Date Placeholder 3"/>
          <p:cNvSpPr>
            <a:spLocks noGrp="1"/>
          </p:cNvSpPr>
          <p:nvPr>
            <p:ph type="dt" sz="half" idx="10"/>
          </p:nvPr>
        </p:nvSpPr>
        <p:spPr/>
        <p:txBody>
          <a:bodyPr/>
          <a:lstStyle/>
          <a:p>
            <a:fld id="{740BFA20-61CB-4582-851C-43E102E7D75E}" type="datetime1">
              <a:rPr lang="en-US" smtClean="0"/>
              <a:t>9/7/2017</a:t>
            </a:fld>
            <a:endParaRPr lang="en-US"/>
          </a:p>
        </p:txBody>
      </p:sp>
      <p:sp>
        <p:nvSpPr>
          <p:cNvPr id="5" name="Slide Number Placeholder 4"/>
          <p:cNvSpPr>
            <a:spLocks noGrp="1"/>
          </p:cNvSpPr>
          <p:nvPr>
            <p:ph type="sldNum" sz="quarter" idx="12"/>
          </p:nvPr>
        </p:nvSpPr>
        <p:spPr/>
        <p:txBody>
          <a:bodyPr/>
          <a:lstStyle/>
          <a:p>
            <a:fld id="{1165C2ED-DEDD-2C4A-AF1F-B13F915B28BA}" type="slidenum">
              <a:rPr lang="en-US" smtClean="0"/>
              <a:t>4</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78930582"/>
              </p:ext>
            </p:extLst>
          </p:nvPr>
        </p:nvGraphicFramePr>
        <p:xfrm>
          <a:off x="2530929" y="1798320"/>
          <a:ext cx="3927021" cy="4558031"/>
        </p:xfrm>
        <a:graphic>
          <a:graphicData uri="http://schemas.openxmlformats.org/presentationml/2006/ole">
            <mc:AlternateContent xmlns:mc="http://schemas.openxmlformats.org/markup-compatibility/2006">
              <mc:Choice xmlns:v="urn:schemas-microsoft-com:vml" Requires="v">
                <p:oleObj spid="_x0000_s1054" name="Acrobat Document" r:id="rId3" imgW="5829199" imgH="7543800" progId="AcroExch.Document.11">
                  <p:embed/>
                </p:oleObj>
              </mc:Choice>
              <mc:Fallback>
                <p:oleObj name="Acrobat Document" r:id="rId3" imgW="5829199" imgH="7543800" progId="AcroExch.Document.11">
                  <p:embed/>
                  <p:pic>
                    <p:nvPicPr>
                      <p:cNvPr id="0" name=""/>
                      <p:cNvPicPr/>
                      <p:nvPr/>
                    </p:nvPicPr>
                    <p:blipFill>
                      <a:blip r:embed="rId4"/>
                      <a:stretch>
                        <a:fillRect/>
                      </a:stretch>
                    </p:blipFill>
                    <p:spPr>
                      <a:xfrm>
                        <a:off x="2530929" y="1798320"/>
                        <a:ext cx="3927021" cy="4558031"/>
                      </a:xfrm>
                      <a:prstGeom prst="rect">
                        <a:avLst/>
                      </a:prstGeom>
                    </p:spPr>
                  </p:pic>
                </p:oleObj>
              </mc:Fallback>
            </mc:AlternateContent>
          </a:graphicData>
        </a:graphic>
      </p:graphicFrame>
    </p:spTree>
    <p:extLst>
      <p:ext uri="{BB962C8B-B14F-4D97-AF65-F5344CB8AC3E}">
        <p14:creationId xmlns:p14="http://schemas.microsoft.com/office/powerpoint/2010/main" val="925595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NEFF Works</a:t>
            </a:r>
            <a:endParaRPr lang="en-US" dirty="0"/>
          </a:p>
        </p:txBody>
      </p:sp>
      <p:sp>
        <p:nvSpPr>
          <p:cNvPr id="3" name="Subtitle 2"/>
          <p:cNvSpPr>
            <a:spLocks noGrp="1"/>
          </p:cNvSpPr>
          <p:nvPr>
            <p:ph type="subTitle" idx="1"/>
          </p:nvPr>
        </p:nvSpPr>
        <p:spPr/>
        <p:txBody>
          <a:bodyPr>
            <a:normAutofit/>
          </a:bodyPr>
          <a:lstStyle/>
          <a:p>
            <a:pPr algn="r"/>
            <a:endParaRPr lang="en-US" sz="2800" dirty="0"/>
          </a:p>
        </p:txBody>
      </p:sp>
      <p:sp>
        <p:nvSpPr>
          <p:cNvPr id="4" name="Date Placeholder 3"/>
          <p:cNvSpPr>
            <a:spLocks noGrp="1"/>
          </p:cNvSpPr>
          <p:nvPr>
            <p:ph type="dt" sz="half" idx="10"/>
          </p:nvPr>
        </p:nvSpPr>
        <p:spPr/>
        <p:txBody>
          <a:bodyPr/>
          <a:lstStyle/>
          <a:p>
            <a:r>
              <a:rPr lang="en-US" dirty="0" smtClean="0"/>
              <a:t>9/5/17</a:t>
            </a:r>
            <a:endParaRPr lang="en-US" dirty="0"/>
          </a:p>
        </p:txBody>
      </p:sp>
      <p:sp>
        <p:nvSpPr>
          <p:cNvPr id="5" name="Slide Number Placeholder 4"/>
          <p:cNvSpPr>
            <a:spLocks noGrp="1"/>
          </p:cNvSpPr>
          <p:nvPr>
            <p:ph type="sldNum" sz="quarter" idx="12"/>
          </p:nvPr>
        </p:nvSpPr>
        <p:spPr/>
        <p:txBody>
          <a:bodyPr/>
          <a:lstStyle/>
          <a:p>
            <a:fld id="{1165C2ED-DEDD-2C4A-AF1F-B13F915B28BA}" type="slidenum">
              <a:rPr lang="en-US" smtClean="0"/>
              <a:t>5</a:t>
            </a:fld>
            <a:endParaRPr lang="en-US" dirty="0"/>
          </a:p>
        </p:txBody>
      </p:sp>
    </p:spTree>
    <p:extLst>
      <p:ext uri="{BB962C8B-B14F-4D97-AF65-F5344CB8AC3E}">
        <p14:creationId xmlns:p14="http://schemas.microsoft.com/office/powerpoint/2010/main" val="1096851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by Example</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3400" dirty="0" smtClean="0"/>
              <a:t>NEFF owns 142 community forests, practicing sustainable forestry while providing opportunities for public recreation.</a:t>
            </a:r>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dirty="0"/>
          </a:p>
        </p:txBody>
      </p:sp>
      <p:sp>
        <p:nvSpPr>
          <p:cNvPr id="5" name="Slide Number Placeholder 4"/>
          <p:cNvSpPr>
            <a:spLocks noGrp="1"/>
          </p:cNvSpPr>
          <p:nvPr>
            <p:ph type="sldNum" sz="quarter" idx="12"/>
          </p:nvPr>
        </p:nvSpPr>
        <p:spPr/>
        <p:txBody>
          <a:bodyPr/>
          <a:lstStyle/>
          <a:p>
            <a:fld id="{1165C2ED-DEDD-2C4A-AF1F-B13F915B28BA}" type="slidenum">
              <a:rPr lang="en-US" smtClean="0"/>
              <a:t>6</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729" y="3788229"/>
            <a:ext cx="7323364" cy="2568122"/>
          </a:xfrm>
          <a:prstGeom prst="rect">
            <a:avLst/>
          </a:prstGeom>
        </p:spPr>
      </p:pic>
    </p:spTree>
    <p:extLst>
      <p:ext uri="{BB962C8B-B14F-4D97-AF65-F5344CB8AC3E}">
        <p14:creationId xmlns:p14="http://schemas.microsoft.com/office/powerpoint/2010/main" val="763185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for Impact</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3400" dirty="0" smtClean="0"/>
              <a:t>NEFF </a:t>
            </a:r>
            <a:r>
              <a:rPr lang="en-US" sz="3400" dirty="0"/>
              <a:t>develops new tools for communicating effectively with private landowners, more economically efficient market-based approaches to conserve large forested areas, and meaningful partnerships and programs to achieve region-wide impact</a:t>
            </a:r>
            <a:r>
              <a:rPr lang="en-US" sz="3400" dirty="0" smtClean="0"/>
              <a:t>.</a:t>
            </a:r>
            <a:endParaRPr lang="en-US" sz="3400" dirty="0"/>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dirty="0"/>
          </a:p>
        </p:txBody>
      </p:sp>
      <p:sp>
        <p:nvSpPr>
          <p:cNvPr id="5" name="Slide Number Placeholder 4"/>
          <p:cNvSpPr>
            <a:spLocks noGrp="1"/>
          </p:cNvSpPr>
          <p:nvPr>
            <p:ph type="sldNum" sz="quarter" idx="12"/>
          </p:nvPr>
        </p:nvSpPr>
        <p:spPr/>
        <p:txBody>
          <a:bodyPr/>
          <a:lstStyle/>
          <a:p>
            <a:fld id="{1165C2ED-DEDD-2C4A-AF1F-B13F915B28BA}" type="slidenum">
              <a:rPr lang="en-US" smtClean="0"/>
              <a:t>7</a:t>
            </a:fld>
            <a:endParaRPr lang="en-US"/>
          </a:p>
        </p:txBody>
      </p:sp>
    </p:spTree>
    <p:extLst>
      <p:ext uri="{BB962C8B-B14F-4D97-AF65-F5344CB8AC3E}">
        <p14:creationId xmlns:p14="http://schemas.microsoft.com/office/powerpoint/2010/main" val="2507516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the Future</a:t>
            </a:r>
            <a:endParaRPr lang="en-US" dirty="0"/>
          </a:p>
        </p:txBody>
      </p:sp>
      <p:sp>
        <p:nvSpPr>
          <p:cNvPr id="3" name="Content Placeholder 2"/>
          <p:cNvSpPr>
            <a:spLocks noGrp="1"/>
          </p:cNvSpPr>
          <p:nvPr>
            <p:ph idx="1"/>
          </p:nvPr>
        </p:nvSpPr>
        <p:spPr>
          <a:xfrm>
            <a:off x="628650" y="1825625"/>
            <a:ext cx="3935186" cy="4351338"/>
          </a:xfrm>
        </p:spPr>
        <p:txBody>
          <a:bodyPr>
            <a:normAutofit lnSpcReduction="10000"/>
          </a:bodyPr>
          <a:lstStyle/>
          <a:p>
            <a:pPr marL="457200" indent="-457200">
              <a:buFont typeface="Arial" panose="020B0604020202020204" pitchFamily="34" charset="0"/>
              <a:buChar char="•"/>
            </a:pPr>
            <a:r>
              <a:rPr lang="en-US" sz="3400" dirty="0" smtClean="0"/>
              <a:t>NEFF </a:t>
            </a:r>
            <a:r>
              <a:rPr lang="en-US" sz="3400" dirty="0"/>
              <a:t>works towards a sustainable way of life, ensuring that forests continue to support the region’s communities and all future generations</a:t>
            </a:r>
            <a:r>
              <a:rPr lang="en-US" sz="3400" dirty="0" smtClean="0"/>
              <a:t>.</a:t>
            </a:r>
            <a:endParaRPr lang="en-US" dirty="0"/>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dirty="0"/>
          </a:p>
        </p:txBody>
      </p:sp>
      <p:sp>
        <p:nvSpPr>
          <p:cNvPr id="5" name="Slide Number Placeholder 4"/>
          <p:cNvSpPr>
            <a:spLocks noGrp="1"/>
          </p:cNvSpPr>
          <p:nvPr>
            <p:ph type="sldNum" sz="quarter" idx="12"/>
          </p:nvPr>
        </p:nvSpPr>
        <p:spPr/>
        <p:txBody>
          <a:bodyPr/>
          <a:lstStyle/>
          <a:p>
            <a:fld id="{1165C2ED-DEDD-2C4A-AF1F-B13F915B28BA}" type="slidenum">
              <a:rPr lang="en-US" smtClean="0"/>
              <a:t>8</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0407" y="1910443"/>
            <a:ext cx="3339193" cy="4445909"/>
          </a:xfrm>
          <a:prstGeom prst="rect">
            <a:avLst/>
          </a:prstGeom>
        </p:spPr>
      </p:pic>
    </p:spTree>
    <p:extLst>
      <p:ext uri="{BB962C8B-B14F-4D97-AF65-F5344CB8AC3E}">
        <p14:creationId xmlns:p14="http://schemas.microsoft.com/office/powerpoint/2010/main" val="1370340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 a Movement</a:t>
            </a:r>
          </a:p>
        </p:txBody>
      </p:sp>
      <p:sp>
        <p:nvSpPr>
          <p:cNvPr id="3" name="Content Placeholder 2"/>
          <p:cNvSpPr>
            <a:spLocks noGrp="1"/>
          </p:cNvSpPr>
          <p:nvPr>
            <p:ph idx="1"/>
          </p:nvPr>
        </p:nvSpPr>
        <p:spPr>
          <a:xfrm>
            <a:off x="628650" y="1825625"/>
            <a:ext cx="4000500" cy="4351338"/>
          </a:xfrm>
        </p:spPr>
        <p:txBody>
          <a:bodyPr>
            <a:normAutofit lnSpcReduction="10000"/>
          </a:bodyPr>
          <a:lstStyle/>
          <a:p>
            <a:pPr marL="571500" indent="-571500">
              <a:buFont typeface="Arial" panose="020B0604020202020204" pitchFamily="34" charset="0"/>
              <a:buChar char="•"/>
            </a:pPr>
            <a:r>
              <a:rPr lang="en-US" sz="3600" dirty="0"/>
              <a:t>Through education, advocacy, and fundraising, NEFF continues to forge new connections to keep New England forested</a:t>
            </a:r>
            <a:r>
              <a:rPr lang="en-US" sz="3600" dirty="0" smtClean="0"/>
              <a:t>.</a:t>
            </a:r>
            <a:endParaRPr lang="en-US" sz="3600" dirty="0"/>
          </a:p>
        </p:txBody>
      </p:sp>
      <p:sp>
        <p:nvSpPr>
          <p:cNvPr id="4" name="Date Placeholder 3"/>
          <p:cNvSpPr>
            <a:spLocks noGrp="1"/>
          </p:cNvSpPr>
          <p:nvPr>
            <p:ph type="dt" sz="half" idx="10"/>
          </p:nvPr>
        </p:nvSpPr>
        <p:spPr/>
        <p:txBody>
          <a:bodyPr/>
          <a:lstStyle/>
          <a:p>
            <a:fld id="{A0684D78-E0ED-415E-A92E-C1DB7BF8B81C}" type="datetime1">
              <a:rPr lang="en-US" smtClean="0"/>
              <a:t>9/7/2017</a:t>
            </a:fld>
            <a:endParaRPr lang="en-US" dirty="0"/>
          </a:p>
        </p:txBody>
      </p:sp>
      <p:sp>
        <p:nvSpPr>
          <p:cNvPr id="5" name="Slide Number Placeholder 4"/>
          <p:cNvSpPr>
            <a:spLocks noGrp="1"/>
          </p:cNvSpPr>
          <p:nvPr>
            <p:ph type="sldNum" sz="quarter" idx="12"/>
          </p:nvPr>
        </p:nvSpPr>
        <p:spPr/>
        <p:txBody>
          <a:bodyPr/>
          <a:lstStyle/>
          <a:p>
            <a:fld id="{1165C2ED-DEDD-2C4A-AF1F-B13F915B28BA}" type="slidenum">
              <a:rPr lang="en-US" smtClean="0"/>
              <a:t>9</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7750" y="1943099"/>
            <a:ext cx="3355522" cy="4413251"/>
          </a:xfrm>
          <a:prstGeom prst="rect">
            <a:avLst/>
          </a:prstGeom>
        </p:spPr>
      </p:pic>
    </p:spTree>
    <p:extLst>
      <p:ext uri="{BB962C8B-B14F-4D97-AF65-F5344CB8AC3E}">
        <p14:creationId xmlns:p14="http://schemas.microsoft.com/office/powerpoint/2010/main" val="75992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FF Color Palette">
      <a:dk1>
        <a:srgbClr val="4D7033"/>
      </a:dk1>
      <a:lt1>
        <a:srgbClr val="FFFFFF"/>
      </a:lt1>
      <a:dk2>
        <a:srgbClr val="4D7033"/>
      </a:dk2>
      <a:lt2>
        <a:srgbClr val="D3D5C5"/>
      </a:lt2>
      <a:accent1>
        <a:srgbClr val="FAA829"/>
      </a:accent1>
      <a:accent2>
        <a:srgbClr val="D35627"/>
      </a:accent2>
      <a:accent3>
        <a:srgbClr val="D3D5C5"/>
      </a:accent3>
      <a:accent4>
        <a:srgbClr val="A5C7CC"/>
      </a:accent4>
      <a:accent5>
        <a:srgbClr val="B7C062"/>
      </a:accent5>
      <a:accent6>
        <a:srgbClr val="3A3933"/>
      </a:accent6>
      <a:hlink>
        <a:srgbClr val="423F39"/>
      </a:hlink>
      <a:folHlink>
        <a:srgbClr val="0000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EFF Template" id="{AA9FB61C-4C2B-DF44-A6D5-F456CD49192D}" vid="{90E2F0C6-6A57-674F-89D3-5E5CEC80C5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NEFF Template</Template>
  <TotalTime>1746</TotalTime>
  <Words>658</Words>
  <Application>Microsoft Office PowerPoint</Application>
  <PresentationFormat>On-screen Show (4:3)</PresentationFormat>
  <Paragraphs>144</Paragraphs>
  <Slides>27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Acrobat Document</vt:lpstr>
      <vt:lpstr>A Campaign to Conserve The Paul Tomasso Memorial Forest</vt:lpstr>
      <vt:lpstr>New England Forestry Foundation</vt:lpstr>
      <vt:lpstr>Mission</vt:lpstr>
      <vt:lpstr>Conserving Forests</vt:lpstr>
      <vt:lpstr>How NEFF Works</vt:lpstr>
      <vt:lpstr>Lead by Example</vt:lpstr>
      <vt:lpstr>Innovation for Impact</vt:lpstr>
      <vt:lpstr>Focus on the Future</vt:lpstr>
      <vt:lpstr>Serve a Movement</vt:lpstr>
      <vt:lpstr>Programs</vt:lpstr>
      <vt:lpstr>Build It With Wood</vt:lpstr>
      <vt:lpstr>PowerPoint Presentation</vt:lpstr>
      <vt:lpstr>PowerPoint Presentation</vt:lpstr>
      <vt:lpstr>Pooled Timber Income Fund</vt:lpstr>
      <vt:lpstr>Green TIMO</vt:lpstr>
      <vt:lpstr>Northern Maine Reverse Auction Fund</vt:lpstr>
      <vt:lpstr>PowerPoint Presentation</vt:lpstr>
      <vt:lpstr>PowerPoint Presentation</vt:lpstr>
      <vt:lpstr>What Does Exemplary Forestry Look Like?</vt:lpstr>
      <vt:lpstr>A CAMPAIGN TO CONSERVE THE PAUL TOMASSO MEMORIAL FOREST</vt:lpstr>
      <vt:lpstr>The Snapshot</vt:lpstr>
      <vt:lpstr>The Snapshot</vt:lpstr>
      <vt:lpstr>The Snapshot</vt:lpstr>
      <vt:lpstr>The Snapshot</vt:lpstr>
      <vt:lpstr>The Snapshot</vt:lpstr>
      <vt:lpstr>The Snapshot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Reinertsen</dc:creator>
  <cp:lastModifiedBy>Peter Jones</cp:lastModifiedBy>
  <cp:revision>147</cp:revision>
  <cp:lastPrinted>2017-06-15T15:43:51Z</cp:lastPrinted>
  <dcterms:created xsi:type="dcterms:W3CDTF">2017-02-03T15:11:18Z</dcterms:created>
  <dcterms:modified xsi:type="dcterms:W3CDTF">2017-09-07T14:45:24Z</dcterms:modified>
</cp:coreProperties>
</file>